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86" r:id="rId5"/>
    <p:sldId id="292" r:id="rId6"/>
    <p:sldId id="287" r:id="rId7"/>
    <p:sldId id="271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85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pos="3318">
          <p15:clr>
            <a:srgbClr val="A4A3A4"/>
          </p15:clr>
        </p15:guide>
        <p15:guide id="3" pos="4384">
          <p15:clr>
            <a:srgbClr val="A4A3A4"/>
          </p15:clr>
        </p15:guide>
        <p15:guide id="4" orient="horz" pos="527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j6w/gjtXIG5shaplXi1jQBfxP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-211"/>
      </p:cViewPr>
      <p:guideLst>
        <p:guide orient="horz" pos="731"/>
        <p:guide pos="3318"/>
        <p:guide pos="438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86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25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10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42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页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4450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" name="Google Shape;21;p32" descr="模糊的照片&#10;&#10;描述已自动生成"/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32" descr="电脑合成图&#10;&#10;中度可信度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915" y="2799752"/>
            <a:ext cx="1053530" cy="108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2" descr="电脑合成图&#10;&#10;中度可信度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5294" y="2895599"/>
            <a:ext cx="1391793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2"/>
          <p:cNvGrpSpPr/>
          <p:nvPr/>
        </p:nvGrpSpPr>
        <p:grpSpPr>
          <a:xfrm>
            <a:off x="7859724" y="1897678"/>
            <a:ext cx="1320579" cy="836081"/>
            <a:chOff x="7759210" y="1935927"/>
            <a:chExt cx="1320579" cy="836081"/>
          </a:xfrm>
        </p:grpSpPr>
        <p:pic>
          <p:nvPicPr>
            <p:cNvPr id="25" name="Google Shape;25;p32" descr="图片包含 高, 黑暗, 游戏机, 交通&#10;&#10;描述已自动生成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59210" y="1935927"/>
              <a:ext cx="1320579" cy="836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32"/>
            <p:cNvSpPr txBox="1"/>
            <p:nvPr/>
          </p:nvSpPr>
          <p:spPr>
            <a:xfrm>
              <a:off x="8217013" y="2197434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2" name="Google Shape;17;p32">
            <a:extLst>
              <a:ext uri="{FF2B5EF4-FFF2-40B4-BE49-F238E27FC236}">
                <a16:creationId xmlns:a16="http://schemas.microsoft.com/office/drawing/2014/main" id="{175C49E7-3F0D-C80B-C216-BFAA07F72B2A}"/>
              </a:ext>
            </a:extLst>
          </p:cNvPr>
          <p:cNvSpPr txBox="1"/>
          <p:nvPr userDrawn="1"/>
        </p:nvSpPr>
        <p:spPr>
          <a:xfrm>
            <a:off x="10404519" y="1365498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杯中萬華長潤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" name="Google Shape;18;p32">
            <a:extLst>
              <a:ext uri="{FF2B5EF4-FFF2-40B4-BE49-F238E27FC236}">
                <a16:creationId xmlns:a16="http://schemas.microsoft.com/office/drawing/2014/main" id="{5ED3BC9E-D33D-4261-EC5F-0830B9F9838F}"/>
              </a:ext>
            </a:extLst>
          </p:cNvPr>
          <p:cNvSpPr txBox="1"/>
          <p:nvPr userDrawn="1"/>
        </p:nvSpPr>
        <p:spPr>
          <a:xfrm>
            <a:off x="11078628" y="791923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TW" altLang="en-US" dirty="0">
                <a:sym typeface="SimSun"/>
              </a:rPr>
              <a:t>壺裡百草乾坤</a:t>
            </a:r>
            <a:endParaRPr dirty="0">
              <a:sym typeface="SimSu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">
  <p:cSld name="目录页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Google Shape;29;p33"/>
          <p:cNvSpPr txBox="1"/>
          <p:nvPr/>
        </p:nvSpPr>
        <p:spPr>
          <a:xfrm>
            <a:off x="5080337" y="872859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 b="1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目錄</a:t>
            </a:r>
            <a:endParaRPr sz="7200" b="1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" name="Google Shape;30;p33"/>
          <p:cNvGrpSpPr/>
          <p:nvPr/>
        </p:nvGrpSpPr>
        <p:grpSpPr>
          <a:xfrm>
            <a:off x="4228141" y="1411958"/>
            <a:ext cx="233363" cy="125379"/>
            <a:chOff x="4079079" y="-5618"/>
            <a:chExt cx="233363" cy="125379"/>
          </a:xfrm>
        </p:grpSpPr>
        <p:sp>
          <p:nvSpPr>
            <p:cNvPr id="31" name="Google Shape;31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3" name="Google Shape;33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4" name="Google Shape;34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6" name="Google Shape;36;p33"/>
          <p:cNvGrpSpPr/>
          <p:nvPr/>
        </p:nvGrpSpPr>
        <p:grpSpPr>
          <a:xfrm>
            <a:off x="4111625" y="1545501"/>
            <a:ext cx="927918" cy="209918"/>
            <a:chOff x="3927899" y="1243022"/>
            <a:chExt cx="927918" cy="209918"/>
          </a:xfrm>
        </p:grpSpPr>
        <p:sp>
          <p:nvSpPr>
            <p:cNvPr id="37" name="Google Shape;37;p33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9" name="Google Shape;39;p33"/>
          <p:cNvGrpSpPr/>
          <p:nvPr/>
        </p:nvGrpSpPr>
        <p:grpSpPr>
          <a:xfrm>
            <a:off x="7034622" y="1158706"/>
            <a:ext cx="762562" cy="348799"/>
            <a:chOff x="8758247" y="172661"/>
            <a:chExt cx="762562" cy="348799"/>
          </a:xfrm>
        </p:grpSpPr>
        <p:sp>
          <p:nvSpPr>
            <p:cNvPr id="40" name="Google Shape;40;p33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3" name="Google Shape;43;p33"/>
          <p:cNvGrpSpPr/>
          <p:nvPr/>
        </p:nvGrpSpPr>
        <p:grpSpPr>
          <a:xfrm flipH="1">
            <a:off x="7389932" y="1033326"/>
            <a:ext cx="233363" cy="125379"/>
            <a:chOff x="4079079" y="-5618"/>
            <a:chExt cx="233363" cy="125379"/>
          </a:xfrm>
        </p:grpSpPr>
        <p:sp>
          <p:nvSpPr>
            <p:cNvPr id="44" name="Google Shape;44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8" name="Google Shape;48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副标题页">
  <p:cSld name="副标题页">
    <p:bg>
      <p:bgPr>
        <a:gradFill>
          <a:gsLst>
            <a:gs pos="0">
              <a:srgbClr val="D0CECE">
                <a:alpha val="25882"/>
              </a:srgbClr>
            </a:gs>
            <a:gs pos="7000">
              <a:srgbClr val="D0CECE">
                <a:alpha val="25882"/>
              </a:srgbClr>
            </a:gs>
            <a:gs pos="100000">
              <a:srgbClr val="9CC5D1">
                <a:alpha val="15686"/>
              </a:srgbClr>
            </a:gs>
          </a:gsLst>
          <a:lin ang="270000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4"/>
          <p:cNvGrpSpPr/>
          <p:nvPr/>
        </p:nvGrpSpPr>
        <p:grpSpPr>
          <a:xfrm>
            <a:off x="4213989" y="-3429000"/>
            <a:ext cx="7978011" cy="10287000"/>
            <a:chOff x="4213989" y="-3429000"/>
            <a:chExt cx="7978011" cy="10287000"/>
          </a:xfrm>
        </p:grpSpPr>
        <p:pic>
          <p:nvPicPr>
            <p:cNvPr id="51" name="Google Shape;51;p34" descr="桌子上放着花瓶和广告&#10;&#10;描述已自动生成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13989" y="-3429000"/>
              <a:ext cx="7978011" cy="10287000"/>
            </a:xfrm>
            <a:custGeom>
              <a:avLst/>
              <a:gdLst/>
              <a:ahLst/>
              <a:cxnLst/>
              <a:rect l="l" t="t" r="r" b="b"/>
              <a:pathLst>
                <a:path w="5318676" h="6858000" extrusionOk="0">
                  <a:moveTo>
                    <a:pt x="0" y="0"/>
                  </a:moveTo>
                  <a:lnTo>
                    <a:pt x="354483" y="0"/>
                  </a:lnTo>
                  <a:lnTo>
                    <a:pt x="1278213" y="3200400"/>
                  </a:lnTo>
                  <a:lnTo>
                    <a:pt x="1382988" y="3257550"/>
                  </a:lnTo>
                  <a:lnTo>
                    <a:pt x="2716488" y="3486150"/>
                  </a:lnTo>
                  <a:lnTo>
                    <a:pt x="3173688" y="3476625"/>
                  </a:lnTo>
                  <a:lnTo>
                    <a:pt x="4078563" y="2828925"/>
                  </a:lnTo>
                  <a:lnTo>
                    <a:pt x="5318676" y="2641530"/>
                  </a:lnTo>
                  <a:lnTo>
                    <a:pt x="5318676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" name="Google Shape;5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57754" y="1714500"/>
              <a:ext cx="1419662" cy="2085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5773319" y="2864602"/>
              <a:ext cx="767396" cy="1127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34" descr="桌子上放着花瓶和广告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77059" y="776564"/>
            <a:ext cx="7978021" cy="5303126"/>
          </a:xfrm>
          <a:custGeom>
            <a:avLst/>
            <a:gdLst/>
            <a:ahLst/>
            <a:cxnLst/>
            <a:rect l="l" t="t" r="r" b="b"/>
            <a:pathLst>
              <a:path w="5318676" h="3535417" extrusionOk="0">
                <a:moveTo>
                  <a:pt x="2683682" y="466725"/>
                </a:moveTo>
                <a:cubicBezTo>
                  <a:pt x="2631660" y="466725"/>
                  <a:pt x="2589488" y="508897"/>
                  <a:pt x="2589488" y="560919"/>
                </a:cubicBezTo>
                <a:lnTo>
                  <a:pt x="2589488" y="2595031"/>
                </a:lnTo>
                <a:cubicBezTo>
                  <a:pt x="2589488" y="2647053"/>
                  <a:pt x="2631660" y="2689225"/>
                  <a:pt x="2683682" y="2689225"/>
                </a:cubicBezTo>
                <a:lnTo>
                  <a:pt x="3060444" y="2689225"/>
                </a:lnTo>
                <a:cubicBezTo>
                  <a:pt x="3112466" y="2689225"/>
                  <a:pt x="3154638" y="2647053"/>
                  <a:pt x="3154638" y="2595031"/>
                </a:cubicBezTo>
                <a:lnTo>
                  <a:pt x="3154638" y="560919"/>
                </a:lnTo>
                <a:cubicBezTo>
                  <a:pt x="3154638" y="508897"/>
                  <a:pt x="3112466" y="466725"/>
                  <a:pt x="3060444" y="466725"/>
                </a:cubicBezTo>
                <a:close/>
                <a:moveTo>
                  <a:pt x="0" y="0"/>
                </a:moveTo>
                <a:lnTo>
                  <a:pt x="5318676" y="0"/>
                </a:lnTo>
                <a:lnTo>
                  <a:pt x="5318676" y="2787835"/>
                </a:lnTo>
                <a:lnTo>
                  <a:pt x="5278353" y="2788407"/>
                </a:lnTo>
                <a:cubicBezTo>
                  <a:pt x="4662598" y="2823898"/>
                  <a:pt x="3924576" y="3112294"/>
                  <a:pt x="3599138" y="3155950"/>
                </a:cubicBezTo>
                <a:cubicBezTo>
                  <a:pt x="3078438" y="3225800"/>
                  <a:pt x="3216021" y="3479800"/>
                  <a:pt x="3014938" y="3524250"/>
                </a:cubicBezTo>
                <a:cubicBezTo>
                  <a:pt x="2813855" y="3568700"/>
                  <a:pt x="2665688" y="3469217"/>
                  <a:pt x="2392638" y="3422650"/>
                </a:cubicBezTo>
                <a:cubicBezTo>
                  <a:pt x="2119588" y="3376083"/>
                  <a:pt x="1734355" y="3242733"/>
                  <a:pt x="1376638" y="3244850"/>
                </a:cubicBezTo>
                <a:cubicBezTo>
                  <a:pt x="1018921" y="3246967"/>
                  <a:pt x="608288" y="3380317"/>
                  <a:pt x="246338" y="3435350"/>
                </a:cubicBezTo>
                <a:cubicBezTo>
                  <a:pt x="201095" y="3442229"/>
                  <a:pt x="153073" y="3446430"/>
                  <a:pt x="103426" y="3448906"/>
                </a:cubicBezTo>
                <a:lnTo>
                  <a:pt x="0" y="34510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404040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">
  <p:cSld name="内容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5"/>
          <p:cNvGrpSpPr/>
          <p:nvPr/>
        </p:nvGrpSpPr>
        <p:grpSpPr>
          <a:xfrm>
            <a:off x="4134754" y="628803"/>
            <a:ext cx="233363" cy="125379"/>
            <a:chOff x="4079079" y="-5618"/>
            <a:chExt cx="233363" cy="125379"/>
          </a:xfrm>
        </p:grpSpPr>
        <p:sp>
          <p:nvSpPr>
            <p:cNvPr id="58" name="Google Shape;58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9" name="Google Shape;59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" name="Google Shape;60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1" name="Google Shape;61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2" name="Google Shape;62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3" name="Google Shape;63;p35"/>
          <p:cNvGrpSpPr/>
          <p:nvPr/>
        </p:nvGrpSpPr>
        <p:grpSpPr>
          <a:xfrm>
            <a:off x="4018238" y="762346"/>
            <a:ext cx="927918" cy="209918"/>
            <a:chOff x="3927899" y="1243022"/>
            <a:chExt cx="927918" cy="209918"/>
          </a:xfrm>
        </p:grpSpPr>
        <p:sp>
          <p:nvSpPr>
            <p:cNvPr id="64" name="Google Shape;64;p35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5" name="Google Shape;65;p35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6" name="Google Shape;66;p35"/>
          <p:cNvGrpSpPr/>
          <p:nvPr/>
        </p:nvGrpSpPr>
        <p:grpSpPr>
          <a:xfrm>
            <a:off x="7211165" y="650636"/>
            <a:ext cx="762562" cy="348799"/>
            <a:chOff x="8758247" y="172661"/>
            <a:chExt cx="762562" cy="348799"/>
          </a:xfrm>
        </p:grpSpPr>
        <p:sp>
          <p:nvSpPr>
            <p:cNvPr id="67" name="Google Shape;67;p35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8" name="Google Shape;68;p35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70" name="Google Shape;70;p35"/>
          <p:cNvGrpSpPr/>
          <p:nvPr/>
        </p:nvGrpSpPr>
        <p:grpSpPr>
          <a:xfrm flipH="1">
            <a:off x="7566475" y="525256"/>
            <a:ext cx="233363" cy="125379"/>
            <a:chOff x="4079079" y="-5618"/>
            <a:chExt cx="233363" cy="125379"/>
          </a:xfrm>
        </p:grpSpPr>
        <p:sp>
          <p:nvSpPr>
            <p:cNvPr id="71" name="Google Shape;71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2" name="Google Shape;72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3" name="Google Shape;73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5" name="Google Shape;75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pic>
        <p:nvPicPr>
          <p:cNvPr id="76" name="Google Shape;76;p35" descr="模糊的照片&#10;&#10;描述已自动生成"/>
          <p:cNvPicPr preferRelativeResize="0"/>
          <p:nvPr/>
        </p:nvPicPr>
        <p:blipFill rotWithShape="1">
          <a:blip r:embed="rId2">
            <a:alphaModFix amt="38000"/>
          </a:blip>
          <a:srcRect/>
          <a:stretch/>
        </p:blipFill>
        <p:spPr>
          <a:xfrm flipH="1">
            <a:off x="1481696" y="3047565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7" name="Google Shape;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8" name="Google Shape;78;p35"/>
          <p:cNvSpPr/>
          <p:nvPr/>
        </p:nvSpPr>
        <p:spPr>
          <a:xfrm rot="-5400000">
            <a:off x="5800511" y="-121756"/>
            <a:ext cx="565343" cy="2257553"/>
          </a:xfrm>
          <a:prstGeom prst="plaque">
            <a:avLst>
              <a:gd name="adj" fmla="val 17557"/>
            </a:avLst>
          </a:prstGeom>
          <a:noFill/>
          <a:ln w="15875" cap="flat" cmpd="sng">
            <a:solidFill>
              <a:srgbClr val="0A233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5212" dist="33909" dir="2700002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81375" tIns="40675" rIns="81375" bIns="40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2">
              <a:solidFill>
                <a:srgbClr val="0E2F53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79" name="Google Shape;79;p35" descr="黑暗中的光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626" y="306370"/>
            <a:ext cx="1215385" cy="66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 descr="黑白色的花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1227299" y="220771"/>
            <a:ext cx="964701" cy="8805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5140454" y="739488"/>
            <a:ext cx="1911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14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" name="Google Shape;15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"/>
          <p:cNvGrpSpPr/>
          <p:nvPr/>
        </p:nvGrpSpPr>
        <p:grpSpPr>
          <a:xfrm>
            <a:off x="3309309" y="1664012"/>
            <a:ext cx="5258940" cy="3275385"/>
            <a:chOff x="3309309" y="1664012"/>
            <a:chExt cx="5258940" cy="3275385"/>
          </a:xfrm>
        </p:grpSpPr>
        <p:sp>
          <p:nvSpPr>
            <p:cNvPr id="120" name="Google Shape;120;p1"/>
            <p:cNvSpPr txBox="1"/>
            <p:nvPr/>
          </p:nvSpPr>
          <p:spPr>
            <a:xfrm>
              <a:off x="3309309" y="1691756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4937471" y="1897678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6613868" y="1664012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師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3" name="Google Shape;123;p1"/>
            <p:cNvSpPr txBox="1"/>
            <p:nvPr/>
          </p:nvSpPr>
          <p:spPr>
            <a:xfrm>
              <a:off x="4335963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智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4331542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ZHI</a:t>
              </a:r>
              <a:endParaRPr dirty="0"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335086" y="4107073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6" name="Google Shape;126;p1"/>
            <p:cNvSpPr txBox="1"/>
            <p:nvPr/>
          </p:nvSpPr>
          <p:spPr>
            <a:xfrm>
              <a:off x="5005405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慧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5000984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HUI</a:t>
              </a:r>
              <a:endParaRPr dirty="0"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5004528" y="4113669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9" name="Google Shape;129;p1"/>
            <p:cNvSpPr txBox="1"/>
            <p:nvPr/>
          </p:nvSpPr>
          <p:spPr>
            <a:xfrm>
              <a:off x="5674847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5752980" y="4678525"/>
              <a:ext cx="3946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SHI</a:t>
              </a:r>
              <a:endParaRPr dirty="0"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673970" y="4105428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2" name="Google Shape;132;p1"/>
            <p:cNvSpPr txBox="1"/>
            <p:nvPr/>
          </p:nvSpPr>
          <p:spPr>
            <a:xfrm>
              <a:off x="6460693" y="4181271"/>
              <a:ext cx="3556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6302535" y="4685481"/>
              <a:ext cx="67197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CHA</a:t>
              </a:r>
              <a:endParaRPr dirty="0"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6362184" y="4097187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8" name="Google Shape;123;p1">
            <a:extLst>
              <a:ext uri="{FF2B5EF4-FFF2-40B4-BE49-F238E27FC236}">
                <a16:creationId xmlns:a16="http://schemas.microsoft.com/office/drawing/2014/main" id="{525E56D0-76F1-4ADF-B397-33038CDFE51A}"/>
              </a:ext>
            </a:extLst>
          </p:cNvPr>
          <p:cNvSpPr txBox="1"/>
          <p:nvPr/>
        </p:nvSpPr>
        <p:spPr>
          <a:xfrm>
            <a:off x="7036247" y="4171385"/>
            <a:ext cx="5509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師</a:t>
            </a:r>
            <a:endParaRPr sz="2000" dirty="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9" name="Google Shape;124;p1">
            <a:extLst>
              <a:ext uri="{FF2B5EF4-FFF2-40B4-BE49-F238E27FC236}">
                <a16:creationId xmlns:a16="http://schemas.microsoft.com/office/drawing/2014/main" id="{E25E07BE-54E8-47D6-B617-BB6951E5B65A}"/>
              </a:ext>
            </a:extLst>
          </p:cNvPr>
          <p:cNvSpPr txBox="1"/>
          <p:nvPr/>
        </p:nvSpPr>
        <p:spPr>
          <a:xfrm>
            <a:off x="7031826" y="4675595"/>
            <a:ext cx="55976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SHI</a:t>
            </a:r>
            <a:endParaRPr dirty="0"/>
          </a:p>
        </p:txBody>
      </p:sp>
      <p:sp>
        <p:nvSpPr>
          <p:cNvPr id="20" name="Google Shape;125;p1">
            <a:extLst>
              <a:ext uri="{FF2B5EF4-FFF2-40B4-BE49-F238E27FC236}">
                <a16:creationId xmlns:a16="http://schemas.microsoft.com/office/drawing/2014/main" id="{211E7180-EDA7-4BEE-8605-20B28D2D25AD}"/>
              </a:ext>
            </a:extLst>
          </p:cNvPr>
          <p:cNvSpPr/>
          <p:nvPr/>
        </p:nvSpPr>
        <p:spPr>
          <a:xfrm>
            <a:off x="7035370" y="4097187"/>
            <a:ext cx="552681" cy="559409"/>
          </a:xfrm>
          <a:custGeom>
            <a:avLst/>
            <a:gdLst/>
            <a:ahLst/>
            <a:cxnLst/>
            <a:rect l="l" t="t" r="r" b="b"/>
            <a:pathLst>
              <a:path w="1168409" h="1182634" extrusionOk="0">
                <a:moveTo>
                  <a:pt x="591742" y="0"/>
                </a:moveTo>
                <a:cubicBezTo>
                  <a:pt x="737229" y="0"/>
                  <a:pt x="862055" y="88455"/>
                  <a:pt x="915375" y="214518"/>
                </a:cubicBezTo>
                <a:lnTo>
                  <a:pt x="929532" y="260122"/>
                </a:lnTo>
                <a:lnTo>
                  <a:pt x="953891" y="267684"/>
                </a:lnTo>
                <a:cubicBezTo>
                  <a:pt x="1079954" y="321004"/>
                  <a:pt x="1168409" y="445831"/>
                  <a:pt x="1168409" y="591317"/>
                </a:cubicBezTo>
                <a:cubicBezTo>
                  <a:pt x="1168409" y="736804"/>
                  <a:pt x="1079954" y="861630"/>
                  <a:pt x="953891" y="914950"/>
                </a:cubicBezTo>
                <a:lnTo>
                  <a:pt x="925238" y="923845"/>
                </a:lnTo>
                <a:lnTo>
                  <a:pt x="911495" y="968116"/>
                </a:lnTo>
                <a:cubicBezTo>
                  <a:pt x="858175" y="1094179"/>
                  <a:pt x="733349" y="1182634"/>
                  <a:pt x="587862" y="1182634"/>
                </a:cubicBezTo>
                <a:cubicBezTo>
                  <a:pt x="442375" y="1182634"/>
                  <a:pt x="317549" y="1094179"/>
                  <a:pt x="264229" y="968116"/>
                </a:cubicBezTo>
                <a:lnTo>
                  <a:pt x="245712" y="908465"/>
                </a:lnTo>
                <a:lnTo>
                  <a:pt x="214518" y="898782"/>
                </a:lnTo>
                <a:cubicBezTo>
                  <a:pt x="88455" y="845462"/>
                  <a:pt x="0" y="720636"/>
                  <a:pt x="0" y="575149"/>
                </a:cubicBezTo>
                <a:cubicBezTo>
                  <a:pt x="0" y="429663"/>
                  <a:pt x="88455" y="304836"/>
                  <a:pt x="214518" y="251516"/>
                </a:cubicBezTo>
                <a:lnTo>
                  <a:pt x="261114" y="237052"/>
                </a:lnTo>
                <a:lnTo>
                  <a:pt x="268109" y="214518"/>
                </a:lnTo>
                <a:cubicBezTo>
                  <a:pt x="321429" y="88455"/>
                  <a:pt x="446255" y="0"/>
                  <a:pt x="591742" y="0"/>
                </a:cubicBezTo>
                <a:close/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484;p17">
            <a:extLst>
              <a:ext uri="{FF2B5EF4-FFF2-40B4-BE49-F238E27FC236}">
                <a16:creationId xmlns:a16="http://schemas.microsoft.com/office/drawing/2014/main" id="{682C019B-A13E-90B2-7CFF-F974C06AE2FA}"/>
              </a:ext>
            </a:extLst>
          </p:cNvPr>
          <p:cNvGrpSpPr/>
          <p:nvPr/>
        </p:nvGrpSpPr>
        <p:grpSpPr>
          <a:xfrm>
            <a:off x="857250" y="1258508"/>
            <a:ext cx="10287000" cy="5156770"/>
            <a:chOff x="857250" y="1974380"/>
            <a:chExt cx="10287000" cy="4440897"/>
          </a:xfrm>
        </p:grpSpPr>
        <p:sp>
          <p:nvSpPr>
            <p:cNvPr id="30" name="Google Shape;485;p17">
              <a:extLst>
                <a:ext uri="{FF2B5EF4-FFF2-40B4-BE49-F238E27FC236}">
                  <a16:creationId xmlns:a16="http://schemas.microsoft.com/office/drawing/2014/main" id="{9A67A7FB-6503-9484-AE46-CF4FB52014A2}"/>
                </a:ext>
              </a:extLst>
            </p:cNvPr>
            <p:cNvSpPr/>
            <p:nvPr/>
          </p:nvSpPr>
          <p:spPr>
            <a:xfrm>
              <a:off x="857250" y="2242245"/>
              <a:ext cx="10287000" cy="4173032"/>
            </a:xfrm>
            <a:prstGeom prst="roundRect">
              <a:avLst>
                <a:gd name="adj" fmla="val 5940"/>
              </a:avLst>
            </a:prstGeom>
            <a:solidFill>
              <a:schemeClr val="lt1">
                <a:alpha val="28627"/>
              </a:schemeClr>
            </a:soli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1" name="Google Shape;488;p17">
              <a:extLst>
                <a:ext uri="{FF2B5EF4-FFF2-40B4-BE49-F238E27FC236}">
                  <a16:creationId xmlns:a16="http://schemas.microsoft.com/office/drawing/2014/main" id="{05AFD612-EF54-7972-24EA-948531CB6873}"/>
                </a:ext>
              </a:extLst>
            </p:cNvPr>
            <p:cNvSpPr/>
            <p:nvPr/>
          </p:nvSpPr>
          <p:spPr>
            <a:xfrm rot="5400000">
              <a:off x="5933645" y="563963"/>
              <a:ext cx="377122" cy="3197956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2" name="Google Shape;489;p17">
            <a:extLst>
              <a:ext uri="{FF2B5EF4-FFF2-40B4-BE49-F238E27FC236}">
                <a16:creationId xmlns:a16="http://schemas.microsoft.com/office/drawing/2014/main" id="{999EFF89-8557-5E48-938D-6998BF0F5F4B}"/>
              </a:ext>
            </a:extLst>
          </p:cNvPr>
          <p:cNvSpPr txBox="1"/>
          <p:nvPr/>
        </p:nvSpPr>
        <p:spPr>
          <a:xfrm>
            <a:off x="6208767" y="1732694"/>
            <a:ext cx="4667779" cy="450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消費者的議價能力</a:t>
            </a:r>
            <a:r>
              <a:rPr lang="en-US" altLang="zh-CN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對健康需求不高的消費者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來說，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會較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高。</a:t>
            </a:r>
            <a:endParaRPr lang="en-US" altLang="zh-CN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lvl="0" indent="-342900">
              <a:lnSpc>
                <a:spcPct val="120000"/>
              </a:lnSpc>
              <a:buClr>
                <a:srgbClr val="3F3F3F"/>
              </a:buClr>
              <a:buSzPts val="1600"/>
              <a:buFont typeface="Calibri"/>
              <a:buAutoNum type="arabicPeriod"/>
            </a:pPr>
            <a:endParaRPr lang="zh-CN" altLang="en-US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供應商的議價能力</a:t>
            </a:r>
            <a:r>
              <a:rPr lang="en-US" altLang="zh-CN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建立跟供應商長期合作關係，會降低供應商議價能力的影響。</a:t>
            </a:r>
            <a:endParaRPr lang="en-US" altLang="zh-CN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endParaRPr lang="zh-CN" altLang="en-US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lvl="0" indent="-342900">
              <a:lnSpc>
                <a:spcPct val="120000"/>
              </a:lnSpc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  <a:r>
              <a:rPr lang="en-US" altLang="zh-CN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門檻較低，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所以在潛在競爭者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進入市場會影響銷售額及利潤。</a:t>
            </a:r>
            <a:endParaRPr lang="en-US" altLang="zh-CN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endParaRPr lang="zh-CN" altLang="en-US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替代品的威脅</a:t>
            </a:r>
            <a:r>
              <a:rPr lang="en-US" altLang="zh-CN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手搖飲、果汁、水、能量飲料。</a:t>
            </a:r>
            <a:endParaRPr lang="en-US" altLang="zh-CN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endParaRPr lang="zh-CN" altLang="en-US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現有競爭者的威脅</a:t>
            </a:r>
            <a:r>
              <a:rPr lang="en-US" altLang="zh-CN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競爭較高</a:t>
            </a:r>
          </a:p>
        </p:txBody>
      </p:sp>
      <p:grpSp>
        <p:nvGrpSpPr>
          <p:cNvPr id="33" name="Google Shape;490;p17">
            <a:extLst>
              <a:ext uri="{FF2B5EF4-FFF2-40B4-BE49-F238E27FC236}">
                <a16:creationId xmlns:a16="http://schemas.microsoft.com/office/drawing/2014/main" id="{D829737F-4D09-FDE6-3199-CB4AAAAB734B}"/>
              </a:ext>
            </a:extLst>
          </p:cNvPr>
          <p:cNvGrpSpPr/>
          <p:nvPr/>
        </p:nvGrpSpPr>
        <p:grpSpPr>
          <a:xfrm>
            <a:off x="1174278" y="1922415"/>
            <a:ext cx="4140000" cy="4140000"/>
            <a:chOff x="1582583" y="2793408"/>
            <a:chExt cx="3143221" cy="3164865"/>
          </a:xfrm>
        </p:grpSpPr>
        <p:sp>
          <p:nvSpPr>
            <p:cNvPr id="34" name="Google Shape;491;p17">
              <a:extLst>
                <a:ext uri="{FF2B5EF4-FFF2-40B4-BE49-F238E27FC236}">
                  <a16:creationId xmlns:a16="http://schemas.microsoft.com/office/drawing/2014/main" id="{1903E82B-ADB7-55B7-4889-6684E0C2785E}"/>
                </a:ext>
              </a:extLst>
            </p:cNvPr>
            <p:cNvSpPr/>
            <p:nvPr/>
          </p:nvSpPr>
          <p:spPr>
            <a:xfrm>
              <a:off x="1886355" y="3131756"/>
              <a:ext cx="2467737" cy="2467737"/>
            </a:xfrm>
            <a:prstGeom prst="ellipse">
              <a:avLst/>
            </a:prstGeom>
            <a:noFill/>
            <a:ln w="10775" cap="flat" cmpd="sng">
              <a:solidFill>
                <a:srgbClr val="0A223C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5" name="Google Shape;492;p17">
              <a:extLst>
                <a:ext uri="{FF2B5EF4-FFF2-40B4-BE49-F238E27FC236}">
                  <a16:creationId xmlns:a16="http://schemas.microsoft.com/office/drawing/2014/main" id="{AD821ED7-C441-8839-A2B5-3960655C1FA6}"/>
                </a:ext>
              </a:extLst>
            </p:cNvPr>
            <p:cNvSpPr/>
            <p:nvPr/>
          </p:nvSpPr>
          <p:spPr>
            <a:xfrm>
              <a:off x="3982380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6" name="Google Shape;493;p17">
              <a:extLst>
                <a:ext uri="{FF2B5EF4-FFF2-40B4-BE49-F238E27FC236}">
                  <a16:creationId xmlns:a16="http://schemas.microsoft.com/office/drawing/2014/main" id="{920EE6D7-2D97-7286-2448-E822B24D4984}"/>
                </a:ext>
              </a:extLst>
            </p:cNvPr>
            <p:cNvSpPr/>
            <p:nvPr/>
          </p:nvSpPr>
          <p:spPr>
            <a:xfrm>
              <a:off x="1582583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7" name="Google Shape;494;p17">
              <a:extLst>
                <a:ext uri="{FF2B5EF4-FFF2-40B4-BE49-F238E27FC236}">
                  <a16:creationId xmlns:a16="http://schemas.microsoft.com/office/drawing/2014/main" id="{E9FE6E1D-41F2-DDC3-574D-8407C03EB5F2}"/>
                </a:ext>
              </a:extLst>
            </p:cNvPr>
            <p:cNvSpPr/>
            <p:nvPr/>
          </p:nvSpPr>
          <p:spPr>
            <a:xfrm>
              <a:off x="2753032" y="2793408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8" name="Google Shape;495;p17">
              <a:extLst>
                <a:ext uri="{FF2B5EF4-FFF2-40B4-BE49-F238E27FC236}">
                  <a16:creationId xmlns:a16="http://schemas.microsoft.com/office/drawing/2014/main" id="{21B20DE7-E029-011D-F925-C081D73E5164}"/>
                </a:ext>
              </a:extLst>
            </p:cNvPr>
            <p:cNvSpPr/>
            <p:nvPr/>
          </p:nvSpPr>
          <p:spPr>
            <a:xfrm>
              <a:off x="2753032" y="5214849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39" name="Google Shape;496;p17">
              <a:extLst>
                <a:ext uri="{FF2B5EF4-FFF2-40B4-BE49-F238E27FC236}">
                  <a16:creationId xmlns:a16="http://schemas.microsoft.com/office/drawing/2014/main" id="{8EDFA321-EE67-023B-E2A4-A1B8486A6DA8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3124744" y="3536832"/>
              <a:ext cx="2400" cy="337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97;p17">
              <a:extLst>
                <a:ext uri="{FF2B5EF4-FFF2-40B4-BE49-F238E27FC236}">
                  <a16:creationId xmlns:a16="http://schemas.microsoft.com/office/drawing/2014/main" id="{ED64FAAF-5B07-375D-FF8D-380212DE0052}"/>
                </a:ext>
              </a:extLst>
            </p:cNvPr>
            <p:cNvCxnSpPr>
              <a:endCxn id="36" idx="6"/>
            </p:cNvCxnSpPr>
            <p:nvPr/>
          </p:nvCxnSpPr>
          <p:spPr>
            <a:xfrm rot="10800000">
              <a:off x="2326007" y="4367885"/>
              <a:ext cx="16563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98;p17">
              <a:extLst>
                <a:ext uri="{FF2B5EF4-FFF2-40B4-BE49-F238E27FC236}">
                  <a16:creationId xmlns:a16="http://schemas.microsoft.com/office/drawing/2014/main" id="{48687685-3093-6C87-0FAD-628F26E11034}"/>
                </a:ext>
              </a:extLst>
            </p:cNvPr>
            <p:cNvCxnSpPr>
              <a:endCxn id="36" idx="6"/>
            </p:cNvCxnSpPr>
            <p:nvPr/>
          </p:nvCxnSpPr>
          <p:spPr>
            <a:xfrm flipH="1">
              <a:off x="2326007" y="4365485"/>
              <a:ext cx="3066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499;p17">
              <a:extLst>
                <a:ext uri="{FF2B5EF4-FFF2-40B4-BE49-F238E27FC236}">
                  <a16:creationId xmlns:a16="http://schemas.microsoft.com/office/drawing/2014/main" id="{F98FA7C5-1A9A-691E-0FAC-ED8B646F97DD}"/>
                </a:ext>
              </a:extLst>
            </p:cNvPr>
            <p:cNvCxnSpPr>
              <a:endCxn id="38" idx="0"/>
            </p:cNvCxnSpPr>
            <p:nvPr/>
          </p:nvCxnSpPr>
          <p:spPr>
            <a:xfrm>
              <a:off x="3122344" y="4861449"/>
              <a:ext cx="2400" cy="353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" name="Google Shape;500;p17">
              <a:extLst>
                <a:ext uri="{FF2B5EF4-FFF2-40B4-BE49-F238E27FC236}">
                  <a16:creationId xmlns:a16="http://schemas.microsoft.com/office/drawing/2014/main" id="{BA38D6E6-222E-6D78-4CC6-EB04BC288518}"/>
                </a:ext>
              </a:extLst>
            </p:cNvPr>
            <p:cNvSpPr/>
            <p:nvPr/>
          </p:nvSpPr>
          <p:spPr>
            <a:xfrm>
              <a:off x="2631233" y="3874374"/>
              <a:ext cx="987022" cy="987022"/>
            </a:xfrm>
            <a:prstGeom prst="ellipse">
              <a:avLst/>
            </a:prstGeom>
            <a:solidFill>
              <a:srgbClr val="0A233E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4" name="Google Shape;501;p17">
            <a:extLst>
              <a:ext uri="{FF2B5EF4-FFF2-40B4-BE49-F238E27FC236}">
                <a16:creationId xmlns:a16="http://schemas.microsoft.com/office/drawing/2014/main" id="{DE8CEC38-8CA2-7EE7-634F-65C1A77AD06F}"/>
              </a:ext>
            </a:extLst>
          </p:cNvPr>
          <p:cNvGrpSpPr/>
          <p:nvPr/>
        </p:nvGrpSpPr>
        <p:grpSpPr>
          <a:xfrm>
            <a:off x="5588494" y="3862935"/>
            <a:ext cx="410759" cy="258960"/>
            <a:chOff x="4960457" y="3970611"/>
            <a:chExt cx="751072" cy="473508"/>
          </a:xfrm>
        </p:grpSpPr>
        <p:sp>
          <p:nvSpPr>
            <p:cNvPr id="45" name="Google Shape;502;p17">
              <a:extLst>
                <a:ext uri="{FF2B5EF4-FFF2-40B4-BE49-F238E27FC236}">
                  <a16:creationId xmlns:a16="http://schemas.microsoft.com/office/drawing/2014/main" id="{43BB6CA9-C3BD-00DD-7363-7DDA6FABFD97}"/>
                </a:ext>
              </a:extLst>
            </p:cNvPr>
            <p:cNvSpPr/>
            <p:nvPr/>
          </p:nvSpPr>
          <p:spPr>
            <a:xfrm>
              <a:off x="4960457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" name="Google Shape;503;p17">
              <a:extLst>
                <a:ext uri="{FF2B5EF4-FFF2-40B4-BE49-F238E27FC236}">
                  <a16:creationId xmlns:a16="http://schemas.microsoft.com/office/drawing/2014/main" id="{4EB74E93-7AFE-B560-728A-38F0ACE4A5A7}"/>
                </a:ext>
              </a:extLst>
            </p:cNvPr>
            <p:cNvSpPr/>
            <p:nvPr/>
          </p:nvSpPr>
          <p:spPr>
            <a:xfrm>
              <a:off x="5238021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7" name="Google Shape;504;p17">
            <a:extLst>
              <a:ext uri="{FF2B5EF4-FFF2-40B4-BE49-F238E27FC236}">
                <a16:creationId xmlns:a16="http://schemas.microsoft.com/office/drawing/2014/main" id="{8C1A8734-EEFE-2C0E-7901-49AF1A1286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69407" y="741961"/>
            <a:ext cx="1653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五力分析</a:t>
            </a:r>
            <a:endParaRPr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EE94C62-5C3D-34E6-42B6-B8D8C726DE94}"/>
              </a:ext>
            </a:extLst>
          </p:cNvPr>
          <p:cNvSpPr txBox="1"/>
          <p:nvPr/>
        </p:nvSpPr>
        <p:spPr>
          <a:xfrm>
            <a:off x="2608838" y="2062318"/>
            <a:ext cx="1215492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</a:p>
          <a:p>
            <a:pPr algn="ctr">
              <a:lnSpc>
                <a:spcPct val="150000"/>
              </a:lnSpc>
            </a:pPr>
            <a:endParaRPr lang="zh-TW" altLang="en-US" sz="16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15B9580-C155-FD77-B124-1334270AC2F1}"/>
              </a:ext>
            </a:extLst>
          </p:cNvPr>
          <p:cNvSpPr txBox="1"/>
          <p:nvPr/>
        </p:nvSpPr>
        <p:spPr>
          <a:xfrm>
            <a:off x="1111130" y="3544557"/>
            <a:ext cx="1124792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</a:t>
            </a:r>
            <a:b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</a:p>
          <a:p>
            <a:pPr algn="ctr">
              <a:lnSpc>
                <a:spcPct val="150000"/>
              </a:lnSpc>
            </a:pPr>
            <a:endParaRPr lang="zh-TW" altLang="en-US" sz="16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3EC822C-459A-C313-6B4D-BD1389FB9BF0}"/>
              </a:ext>
            </a:extLst>
          </p:cNvPr>
          <p:cNvSpPr txBox="1"/>
          <p:nvPr/>
        </p:nvSpPr>
        <p:spPr>
          <a:xfrm>
            <a:off x="2717477" y="5216963"/>
            <a:ext cx="97917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</a:t>
            </a:r>
            <a:b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的威脅</a:t>
            </a:r>
          </a:p>
          <a:p>
            <a:pPr algn="ctr">
              <a:lnSpc>
                <a:spcPct val="150000"/>
              </a:lnSpc>
            </a:pPr>
            <a:endParaRPr lang="zh-TW" altLang="en-US" sz="16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3FEA4E4-ED13-DF48-1E0E-5D0EFFC296C6}"/>
              </a:ext>
            </a:extLst>
          </p:cNvPr>
          <p:cNvSpPr txBox="1"/>
          <p:nvPr/>
        </p:nvSpPr>
        <p:spPr>
          <a:xfrm>
            <a:off x="4291955" y="3560726"/>
            <a:ext cx="1041247" cy="7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</a:t>
            </a:r>
            <a:b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  <a:endParaRPr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12BA8FB-60F8-A662-BA3B-A712065D9EF3}"/>
              </a:ext>
            </a:extLst>
          </p:cNvPr>
          <p:cNvSpPr txBox="1"/>
          <p:nvPr/>
        </p:nvSpPr>
        <p:spPr>
          <a:xfrm>
            <a:off x="2492353" y="3613304"/>
            <a:ext cx="1440617" cy="869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8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現有競爭者</a:t>
            </a:r>
            <a:br>
              <a:rPr lang="en-US" altLang="zh-TW" sz="18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8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的競爭</a:t>
            </a:r>
            <a:endParaRPr lang="zh-TW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4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13;p3">
            <a:extLst>
              <a:ext uri="{FF2B5EF4-FFF2-40B4-BE49-F238E27FC236}">
                <a16:creationId xmlns:a16="http://schemas.microsoft.com/office/drawing/2014/main" id="{E150A975-1CDC-07A9-1F97-5BB3468930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系統架構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29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BCEF13-1CF7-97C4-01C3-5D79520E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61" y="155864"/>
            <a:ext cx="10771170" cy="654627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E48C2D-D98C-FFC3-A0FF-9BCC513A7F2B}"/>
              </a:ext>
            </a:extLst>
          </p:cNvPr>
          <p:cNvSpPr txBox="1"/>
          <p:nvPr/>
        </p:nvSpPr>
        <p:spPr>
          <a:xfrm>
            <a:off x="394854" y="280555"/>
            <a:ext cx="169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E2F53"/>
              </a:buClr>
              <a:buSzPts val="2800"/>
            </a:pPr>
            <a:r>
              <a:rPr lang="zh-TW" altLang="en-US" sz="2800" b="1" dirty="0">
                <a:solidFill>
                  <a:srgbClr val="0E2F53"/>
                </a:solidFill>
                <a:latin typeface="SimSun"/>
                <a:ea typeface="SimSun"/>
                <a:sym typeface="SimSun"/>
              </a:rPr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34972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657;p22">
            <a:extLst>
              <a:ext uri="{FF2B5EF4-FFF2-40B4-BE49-F238E27FC236}">
                <a16:creationId xmlns:a16="http://schemas.microsoft.com/office/drawing/2014/main" id="{322A77F2-303D-8DB6-FD06-57AE8CD1C1DE}"/>
              </a:ext>
            </a:extLst>
          </p:cNvPr>
          <p:cNvSpPr/>
          <p:nvPr/>
        </p:nvSpPr>
        <p:spPr>
          <a:xfrm>
            <a:off x="1264920" y="4343949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" name="Google Shape;658;p22">
            <a:extLst>
              <a:ext uri="{FF2B5EF4-FFF2-40B4-BE49-F238E27FC236}">
                <a16:creationId xmlns:a16="http://schemas.microsoft.com/office/drawing/2014/main" id="{7E2DA3C3-1922-8528-67A3-2F9790F81C54}"/>
              </a:ext>
            </a:extLst>
          </p:cNvPr>
          <p:cNvGrpSpPr/>
          <p:nvPr/>
        </p:nvGrpSpPr>
        <p:grpSpPr>
          <a:xfrm>
            <a:off x="2657793" y="4101142"/>
            <a:ext cx="1898438" cy="429404"/>
            <a:chOff x="2657793" y="4101142"/>
            <a:chExt cx="1898438" cy="429404"/>
          </a:xfrm>
        </p:grpSpPr>
        <p:sp>
          <p:nvSpPr>
            <p:cNvPr id="31" name="Google Shape;659;p22">
              <a:extLst>
                <a:ext uri="{FF2B5EF4-FFF2-40B4-BE49-F238E27FC236}">
                  <a16:creationId xmlns:a16="http://schemas.microsoft.com/office/drawing/2014/main" id="{49348E0A-BF38-5B3C-8712-6B0DF7BFBEA8}"/>
                </a:ext>
              </a:extLst>
            </p:cNvPr>
            <p:cNvSpPr/>
            <p:nvPr/>
          </p:nvSpPr>
          <p:spPr>
            <a:xfrm rot="5400000">
              <a:off x="3392310" y="3366625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" name="Google Shape;660;p22">
              <a:extLst>
                <a:ext uri="{FF2B5EF4-FFF2-40B4-BE49-F238E27FC236}">
                  <a16:creationId xmlns:a16="http://schemas.microsoft.com/office/drawing/2014/main" id="{CBEBE143-F4E7-E565-1741-313ACB8D5D69}"/>
                </a:ext>
              </a:extLst>
            </p:cNvPr>
            <p:cNvSpPr/>
            <p:nvPr/>
          </p:nvSpPr>
          <p:spPr>
            <a:xfrm rot="5400000">
              <a:off x="3424219" y="3411126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3" name="Google Shape;661;p22">
            <a:extLst>
              <a:ext uri="{FF2B5EF4-FFF2-40B4-BE49-F238E27FC236}">
                <a16:creationId xmlns:a16="http://schemas.microsoft.com/office/drawing/2014/main" id="{F614DC0B-AB70-A291-00E9-CF7A3F5D8EFF}"/>
              </a:ext>
            </a:extLst>
          </p:cNvPr>
          <p:cNvSpPr/>
          <p:nvPr/>
        </p:nvSpPr>
        <p:spPr>
          <a:xfrm>
            <a:off x="6258253" y="4343732"/>
            <a:ext cx="4684185" cy="1895143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4" name="Google Shape;662;p22">
            <a:extLst>
              <a:ext uri="{FF2B5EF4-FFF2-40B4-BE49-F238E27FC236}">
                <a16:creationId xmlns:a16="http://schemas.microsoft.com/office/drawing/2014/main" id="{00A99372-F8A5-7CF3-004F-64FCE1C2BEF8}"/>
              </a:ext>
            </a:extLst>
          </p:cNvPr>
          <p:cNvGrpSpPr/>
          <p:nvPr/>
        </p:nvGrpSpPr>
        <p:grpSpPr>
          <a:xfrm>
            <a:off x="7651126" y="4101141"/>
            <a:ext cx="1898438" cy="429404"/>
            <a:chOff x="7651126" y="4101141"/>
            <a:chExt cx="1898438" cy="429404"/>
          </a:xfrm>
        </p:grpSpPr>
        <p:sp>
          <p:nvSpPr>
            <p:cNvPr id="35" name="Google Shape;663;p22">
              <a:extLst>
                <a:ext uri="{FF2B5EF4-FFF2-40B4-BE49-F238E27FC236}">
                  <a16:creationId xmlns:a16="http://schemas.microsoft.com/office/drawing/2014/main" id="{C3FE7097-F7C1-5DE2-3895-AF42F76BEA53}"/>
                </a:ext>
              </a:extLst>
            </p:cNvPr>
            <p:cNvSpPr/>
            <p:nvPr/>
          </p:nvSpPr>
          <p:spPr>
            <a:xfrm rot="5400000">
              <a:off x="8385643" y="3366624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6" name="Google Shape;664;p22">
              <a:extLst>
                <a:ext uri="{FF2B5EF4-FFF2-40B4-BE49-F238E27FC236}">
                  <a16:creationId xmlns:a16="http://schemas.microsoft.com/office/drawing/2014/main" id="{3D5B4E68-F8B7-B2D8-06E5-C286498D5126}"/>
                </a:ext>
              </a:extLst>
            </p:cNvPr>
            <p:cNvSpPr/>
            <p:nvPr/>
          </p:nvSpPr>
          <p:spPr>
            <a:xfrm rot="5400000">
              <a:off x="8417554" y="3411127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7" name="Google Shape;665;p22">
            <a:extLst>
              <a:ext uri="{FF2B5EF4-FFF2-40B4-BE49-F238E27FC236}">
                <a16:creationId xmlns:a16="http://schemas.microsoft.com/office/drawing/2014/main" id="{FE7978A4-9739-7E34-014E-D670F29BBD3A}"/>
              </a:ext>
            </a:extLst>
          </p:cNvPr>
          <p:cNvSpPr/>
          <p:nvPr/>
        </p:nvSpPr>
        <p:spPr>
          <a:xfrm>
            <a:off x="6258253" y="1912523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8" name="Google Shape;666;p22">
            <a:extLst>
              <a:ext uri="{FF2B5EF4-FFF2-40B4-BE49-F238E27FC236}">
                <a16:creationId xmlns:a16="http://schemas.microsoft.com/office/drawing/2014/main" id="{42A7A88A-8EAF-79FC-3A04-3F28C2358380}"/>
              </a:ext>
            </a:extLst>
          </p:cNvPr>
          <p:cNvGrpSpPr/>
          <p:nvPr/>
        </p:nvGrpSpPr>
        <p:grpSpPr>
          <a:xfrm>
            <a:off x="7651126" y="1669824"/>
            <a:ext cx="1898438" cy="429404"/>
            <a:chOff x="7651126" y="1669824"/>
            <a:chExt cx="1898438" cy="429404"/>
          </a:xfrm>
        </p:grpSpPr>
        <p:sp>
          <p:nvSpPr>
            <p:cNvPr id="39" name="Google Shape;667;p22">
              <a:extLst>
                <a:ext uri="{FF2B5EF4-FFF2-40B4-BE49-F238E27FC236}">
                  <a16:creationId xmlns:a16="http://schemas.microsoft.com/office/drawing/2014/main" id="{54A92ECC-E983-4F85-7338-3AB5CEE4AE12}"/>
                </a:ext>
              </a:extLst>
            </p:cNvPr>
            <p:cNvSpPr/>
            <p:nvPr/>
          </p:nvSpPr>
          <p:spPr>
            <a:xfrm rot="5400000">
              <a:off x="8385643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0" name="Google Shape;668;p22">
              <a:extLst>
                <a:ext uri="{FF2B5EF4-FFF2-40B4-BE49-F238E27FC236}">
                  <a16:creationId xmlns:a16="http://schemas.microsoft.com/office/drawing/2014/main" id="{2676E48C-EF0E-3D44-D634-497283EEE686}"/>
                </a:ext>
              </a:extLst>
            </p:cNvPr>
            <p:cNvSpPr/>
            <p:nvPr/>
          </p:nvSpPr>
          <p:spPr>
            <a:xfrm rot="5400000">
              <a:off x="8417554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1" name="Google Shape;669;p22">
            <a:extLst>
              <a:ext uri="{FF2B5EF4-FFF2-40B4-BE49-F238E27FC236}">
                <a16:creationId xmlns:a16="http://schemas.microsoft.com/office/drawing/2014/main" id="{9E0B82F2-D2B5-552E-AC10-38F0D240B4F8}"/>
              </a:ext>
            </a:extLst>
          </p:cNvPr>
          <p:cNvSpPr/>
          <p:nvPr/>
        </p:nvSpPr>
        <p:spPr>
          <a:xfrm>
            <a:off x="1264920" y="1912523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42" name="Google Shape;670;p22">
            <a:extLst>
              <a:ext uri="{FF2B5EF4-FFF2-40B4-BE49-F238E27FC236}">
                <a16:creationId xmlns:a16="http://schemas.microsoft.com/office/drawing/2014/main" id="{907B4BA1-A3BC-D441-B71A-7DE7D96F1584}"/>
              </a:ext>
            </a:extLst>
          </p:cNvPr>
          <p:cNvGrpSpPr/>
          <p:nvPr/>
        </p:nvGrpSpPr>
        <p:grpSpPr>
          <a:xfrm>
            <a:off x="2657793" y="1669824"/>
            <a:ext cx="1898438" cy="429404"/>
            <a:chOff x="2657793" y="1669824"/>
            <a:chExt cx="1898438" cy="429404"/>
          </a:xfrm>
        </p:grpSpPr>
        <p:sp>
          <p:nvSpPr>
            <p:cNvPr id="43" name="Google Shape;671;p22">
              <a:extLst>
                <a:ext uri="{FF2B5EF4-FFF2-40B4-BE49-F238E27FC236}">
                  <a16:creationId xmlns:a16="http://schemas.microsoft.com/office/drawing/2014/main" id="{86454016-0A0D-3773-24D3-96C654798E3A}"/>
                </a:ext>
              </a:extLst>
            </p:cNvPr>
            <p:cNvSpPr/>
            <p:nvPr/>
          </p:nvSpPr>
          <p:spPr>
            <a:xfrm rot="5400000">
              <a:off x="3392310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4" name="Google Shape;672;p22">
              <a:extLst>
                <a:ext uri="{FF2B5EF4-FFF2-40B4-BE49-F238E27FC236}">
                  <a16:creationId xmlns:a16="http://schemas.microsoft.com/office/drawing/2014/main" id="{75884463-54AF-B3EE-F8D4-9832E2C56F09}"/>
                </a:ext>
              </a:extLst>
            </p:cNvPr>
            <p:cNvSpPr/>
            <p:nvPr/>
          </p:nvSpPr>
          <p:spPr>
            <a:xfrm rot="5400000">
              <a:off x="3424221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5" name="Google Shape;673;p22">
            <a:extLst>
              <a:ext uri="{FF2B5EF4-FFF2-40B4-BE49-F238E27FC236}">
                <a16:creationId xmlns:a16="http://schemas.microsoft.com/office/drawing/2014/main" id="{CB090B6B-620D-F4F9-D360-A510A11F017F}"/>
              </a:ext>
            </a:extLst>
          </p:cNvPr>
          <p:cNvSpPr txBox="1"/>
          <p:nvPr/>
        </p:nvSpPr>
        <p:spPr>
          <a:xfrm>
            <a:off x="2686938" y="1678006"/>
            <a:ext cx="1853935" cy="43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Python</a:t>
            </a:r>
            <a:endParaRPr sz="1600" dirty="0"/>
          </a:p>
        </p:txBody>
      </p:sp>
      <p:sp>
        <p:nvSpPr>
          <p:cNvPr id="46" name="Google Shape;674;p22">
            <a:extLst>
              <a:ext uri="{FF2B5EF4-FFF2-40B4-BE49-F238E27FC236}">
                <a16:creationId xmlns:a16="http://schemas.microsoft.com/office/drawing/2014/main" id="{D43C944E-FE85-A5F1-BB0F-6ECD303E2E7E}"/>
              </a:ext>
            </a:extLst>
          </p:cNvPr>
          <p:cNvSpPr txBox="1"/>
          <p:nvPr/>
        </p:nvSpPr>
        <p:spPr>
          <a:xfrm>
            <a:off x="7552752" y="1678004"/>
            <a:ext cx="2095186" cy="43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Html</a:t>
            </a:r>
            <a:endParaRPr sz="1600" dirty="0"/>
          </a:p>
        </p:txBody>
      </p:sp>
      <p:sp>
        <p:nvSpPr>
          <p:cNvPr id="47" name="Google Shape;675;p22">
            <a:extLst>
              <a:ext uri="{FF2B5EF4-FFF2-40B4-BE49-F238E27FC236}">
                <a16:creationId xmlns:a16="http://schemas.microsoft.com/office/drawing/2014/main" id="{6CDD6C53-4FAB-A09D-E80C-DA12C1219917}"/>
              </a:ext>
            </a:extLst>
          </p:cNvPr>
          <p:cNvSpPr txBox="1"/>
          <p:nvPr/>
        </p:nvSpPr>
        <p:spPr>
          <a:xfrm>
            <a:off x="2537937" y="4109186"/>
            <a:ext cx="2138146" cy="46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Django</a:t>
            </a:r>
            <a:endParaRPr sz="1600" dirty="0"/>
          </a:p>
        </p:txBody>
      </p:sp>
      <p:sp>
        <p:nvSpPr>
          <p:cNvPr id="48" name="Google Shape;676;p22">
            <a:extLst>
              <a:ext uri="{FF2B5EF4-FFF2-40B4-BE49-F238E27FC236}">
                <a16:creationId xmlns:a16="http://schemas.microsoft.com/office/drawing/2014/main" id="{A18C1D01-4059-99D7-CA31-13B7F87BE06D}"/>
              </a:ext>
            </a:extLst>
          </p:cNvPr>
          <p:cNvSpPr txBox="1"/>
          <p:nvPr/>
        </p:nvSpPr>
        <p:spPr>
          <a:xfrm>
            <a:off x="7109052" y="4129467"/>
            <a:ext cx="2982586" cy="45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2000">
                <a:solidFill>
                  <a:schemeClr val="lt1"/>
                </a:solidFill>
                <a:latin typeface="SimSun"/>
                <a:ea typeface="SimSun"/>
                <a:cs typeface="SimSun"/>
              </a:defRPr>
            </a:lvl1pPr>
          </a:lstStyle>
          <a:p>
            <a:r>
              <a:rPr lang="en-US" altLang="zh-CN" dirty="0" err="1"/>
              <a:t>Github</a:t>
            </a:r>
            <a:endParaRPr dirty="0"/>
          </a:p>
        </p:txBody>
      </p:sp>
      <p:sp>
        <p:nvSpPr>
          <p:cNvPr id="49" name="Google Shape;677;p22">
            <a:extLst>
              <a:ext uri="{FF2B5EF4-FFF2-40B4-BE49-F238E27FC236}">
                <a16:creationId xmlns:a16="http://schemas.microsoft.com/office/drawing/2014/main" id="{2434E609-BE2D-A0A3-8AB4-04669647ED0A}"/>
              </a:ext>
            </a:extLst>
          </p:cNvPr>
          <p:cNvSpPr txBox="1"/>
          <p:nvPr/>
        </p:nvSpPr>
        <p:spPr>
          <a:xfrm>
            <a:off x="1423924" y="2492542"/>
            <a:ext cx="4366177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最易解讀的程式，也能夠去方便整理，</a:t>
            </a: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Django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也是採用</a:t>
            </a: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Python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語言來做運行。</a:t>
            </a:r>
            <a:endParaRPr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0" name="Google Shape;678;p22">
            <a:extLst>
              <a:ext uri="{FF2B5EF4-FFF2-40B4-BE49-F238E27FC236}">
                <a16:creationId xmlns:a16="http://schemas.microsoft.com/office/drawing/2014/main" id="{6830DAEC-008E-2DF9-266B-77D9C6E3A2A6}"/>
              </a:ext>
            </a:extLst>
          </p:cNvPr>
          <p:cNvSpPr txBox="1"/>
          <p:nvPr/>
        </p:nvSpPr>
        <p:spPr>
          <a:xfrm>
            <a:off x="6417257" y="2475732"/>
            <a:ext cx="4366177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只要有瀏覽器都可以去做訪問，作為本組的前端開發工具。</a:t>
            </a:r>
            <a:endParaRPr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1" name="Google Shape;679;p22">
            <a:extLst>
              <a:ext uri="{FF2B5EF4-FFF2-40B4-BE49-F238E27FC236}">
                <a16:creationId xmlns:a16="http://schemas.microsoft.com/office/drawing/2014/main" id="{AB798B5E-D198-A9CA-3265-E0ACEB49ACE4}"/>
              </a:ext>
            </a:extLst>
          </p:cNvPr>
          <p:cNvSpPr txBox="1"/>
          <p:nvPr/>
        </p:nvSpPr>
        <p:spPr>
          <a:xfrm>
            <a:off x="1423924" y="4910833"/>
            <a:ext cx="4366177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Django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採用</a:t>
            </a: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Python 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語言編寫，框架組織良好，以其快速開發和整潔，作為本組後端開發工具。</a:t>
            </a:r>
            <a:endParaRPr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2" name="Google Shape;680;p22">
            <a:extLst>
              <a:ext uri="{FF2B5EF4-FFF2-40B4-BE49-F238E27FC236}">
                <a16:creationId xmlns:a16="http://schemas.microsoft.com/office/drawing/2014/main" id="{AFCD3876-34C5-16C5-FB74-9C3F274BD644}"/>
              </a:ext>
            </a:extLst>
          </p:cNvPr>
          <p:cNvSpPr txBox="1"/>
          <p:nvPr/>
        </p:nvSpPr>
        <p:spPr>
          <a:xfrm>
            <a:off x="6417257" y="4881097"/>
            <a:ext cx="4366177" cy="1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建立共同合作的軟體開發平台，提供團隊開發更多的便利性。</a:t>
            </a:r>
            <a:endParaRPr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3" name="Google Shape;681;p22">
            <a:extLst>
              <a:ext uri="{FF2B5EF4-FFF2-40B4-BE49-F238E27FC236}">
                <a16:creationId xmlns:a16="http://schemas.microsoft.com/office/drawing/2014/main" id="{C5C038E7-D8FA-80B6-CEA5-C4C761FAE4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0371" y="738799"/>
            <a:ext cx="26912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使用工具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70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13;p3">
            <a:extLst>
              <a:ext uri="{FF2B5EF4-FFF2-40B4-BE49-F238E27FC236}">
                <a16:creationId xmlns:a16="http://schemas.microsoft.com/office/drawing/2014/main" id="{E8D75862-2B9D-4F12-B762-18472B6D6C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專案分工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72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7;p22">
            <a:extLst>
              <a:ext uri="{FF2B5EF4-FFF2-40B4-BE49-F238E27FC236}">
                <a16:creationId xmlns:a16="http://schemas.microsoft.com/office/drawing/2014/main" id="{B6007D03-2943-CD51-DA6B-ECCBB6DC0F16}"/>
              </a:ext>
            </a:extLst>
          </p:cNvPr>
          <p:cNvSpPr/>
          <p:nvPr/>
        </p:nvSpPr>
        <p:spPr>
          <a:xfrm>
            <a:off x="1264920" y="4343949"/>
            <a:ext cx="4684185" cy="1774563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4" name="Google Shape;658;p22">
            <a:extLst>
              <a:ext uri="{FF2B5EF4-FFF2-40B4-BE49-F238E27FC236}">
                <a16:creationId xmlns:a16="http://schemas.microsoft.com/office/drawing/2014/main" id="{ACA2ABF8-9B42-4A5E-DB1D-E08ABBEAAC2A}"/>
              </a:ext>
            </a:extLst>
          </p:cNvPr>
          <p:cNvGrpSpPr/>
          <p:nvPr/>
        </p:nvGrpSpPr>
        <p:grpSpPr>
          <a:xfrm>
            <a:off x="2657793" y="4101142"/>
            <a:ext cx="1898438" cy="429404"/>
            <a:chOff x="2657793" y="4101142"/>
            <a:chExt cx="1898438" cy="429404"/>
          </a:xfrm>
        </p:grpSpPr>
        <p:sp>
          <p:nvSpPr>
            <p:cNvPr id="5" name="Google Shape;659;p22">
              <a:extLst>
                <a:ext uri="{FF2B5EF4-FFF2-40B4-BE49-F238E27FC236}">
                  <a16:creationId xmlns:a16="http://schemas.microsoft.com/office/drawing/2014/main" id="{EFE26FEA-CE2B-FE36-B298-506C8E25B5B1}"/>
                </a:ext>
              </a:extLst>
            </p:cNvPr>
            <p:cNvSpPr/>
            <p:nvPr/>
          </p:nvSpPr>
          <p:spPr>
            <a:xfrm rot="5400000">
              <a:off x="3392310" y="3366625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" name="Google Shape;660;p22">
              <a:extLst>
                <a:ext uri="{FF2B5EF4-FFF2-40B4-BE49-F238E27FC236}">
                  <a16:creationId xmlns:a16="http://schemas.microsoft.com/office/drawing/2014/main" id="{A108DA66-BA1F-0ED1-C3BA-755A1F181EF0}"/>
                </a:ext>
              </a:extLst>
            </p:cNvPr>
            <p:cNvSpPr/>
            <p:nvPr/>
          </p:nvSpPr>
          <p:spPr>
            <a:xfrm rot="5400000">
              <a:off x="3424219" y="3411126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7" name="Google Shape;661;p22">
            <a:extLst>
              <a:ext uri="{FF2B5EF4-FFF2-40B4-BE49-F238E27FC236}">
                <a16:creationId xmlns:a16="http://schemas.microsoft.com/office/drawing/2014/main" id="{6603A80E-AC9A-9534-D49A-5DC62AB86222}"/>
              </a:ext>
            </a:extLst>
          </p:cNvPr>
          <p:cNvSpPr/>
          <p:nvPr/>
        </p:nvSpPr>
        <p:spPr>
          <a:xfrm>
            <a:off x="6258253" y="4343732"/>
            <a:ext cx="4684185" cy="1774780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8" name="Google Shape;662;p22">
            <a:extLst>
              <a:ext uri="{FF2B5EF4-FFF2-40B4-BE49-F238E27FC236}">
                <a16:creationId xmlns:a16="http://schemas.microsoft.com/office/drawing/2014/main" id="{D6563E8B-1C69-9AFE-C144-61B3787829BA}"/>
              </a:ext>
            </a:extLst>
          </p:cNvPr>
          <p:cNvGrpSpPr/>
          <p:nvPr/>
        </p:nvGrpSpPr>
        <p:grpSpPr>
          <a:xfrm>
            <a:off x="7651126" y="4101141"/>
            <a:ext cx="1898438" cy="429404"/>
            <a:chOff x="7651126" y="4101141"/>
            <a:chExt cx="1898438" cy="429404"/>
          </a:xfrm>
        </p:grpSpPr>
        <p:sp>
          <p:nvSpPr>
            <p:cNvPr id="9" name="Google Shape;663;p22">
              <a:extLst>
                <a:ext uri="{FF2B5EF4-FFF2-40B4-BE49-F238E27FC236}">
                  <a16:creationId xmlns:a16="http://schemas.microsoft.com/office/drawing/2014/main" id="{95760401-4C79-E8CA-EEC3-4E65AAE3DE78}"/>
                </a:ext>
              </a:extLst>
            </p:cNvPr>
            <p:cNvSpPr/>
            <p:nvPr/>
          </p:nvSpPr>
          <p:spPr>
            <a:xfrm rot="5400000">
              <a:off x="8385643" y="3366624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" name="Google Shape;664;p22">
              <a:extLst>
                <a:ext uri="{FF2B5EF4-FFF2-40B4-BE49-F238E27FC236}">
                  <a16:creationId xmlns:a16="http://schemas.microsoft.com/office/drawing/2014/main" id="{E61427A6-305D-29D5-9978-621233D35ACB}"/>
                </a:ext>
              </a:extLst>
            </p:cNvPr>
            <p:cNvSpPr/>
            <p:nvPr/>
          </p:nvSpPr>
          <p:spPr>
            <a:xfrm rot="5400000">
              <a:off x="8417554" y="3411127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1" name="Google Shape;665;p22">
            <a:extLst>
              <a:ext uri="{FF2B5EF4-FFF2-40B4-BE49-F238E27FC236}">
                <a16:creationId xmlns:a16="http://schemas.microsoft.com/office/drawing/2014/main" id="{8FD204B0-F752-CD86-2EB1-A4ADF73463AE}"/>
              </a:ext>
            </a:extLst>
          </p:cNvPr>
          <p:cNvSpPr/>
          <p:nvPr/>
        </p:nvSpPr>
        <p:spPr>
          <a:xfrm>
            <a:off x="6258253" y="1912523"/>
            <a:ext cx="4684185" cy="1653637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12" name="Google Shape;666;p22">
            <a:extLst>
              <a:ext uri="{FF2B5EF4-FFF2-40B4-BE49-F238E27FC236}">
                <a16:creationId xmlns:a16="http://schemas.microsoft.com/office/drawing/2014/main" id="{E9683F37-04CB-6D4F-7C8C-4AB0E3E776B7}"/>
              </a:ext>
            </a:extLst>
          </p:cNvPr>
          <p:cNvGrpSpPr/>
          <p:nvPr/>
        </p:nvGrpSpPr>
        <p:grpSpPr>
          <a:xfrm>
            <a:off x="7651126" y="1669824"/>
            <a:ext cx="1898438" cy="429404"/>
            <a:chOff x="7651126" y="1669824"/>
            <a:chExt cx="1898438" cy="429404"/>
          </a:xfrm>
        </p:grpSpPr>
        <p:sp>
          <p:nvSpPr>
            <p:cNvPr id="13" name="Google Shape;667;p22">
              <a:extLst>
                <a:ext uri="{FF2B5EF4-FFF2-40B4-BE49-F238E27FC236}">
                  <a16:creationId xmlns:a16="http://schemas.microsoft.com/office/drawing/2014/main" id="{54BC2BB2-1AA0-3586-BBF3-D831993AB7EC}"/>
                </a:ext>
              </a:extLst>
            </p:cNvPr>
            <p:cNvSpPr/>
            <p:nvPr/>
          </p:nvSpPr>
          <p:spPr>
            <a:xfrm rot="5400000">
              <a:off x="8385643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4" name="Google Shape;668;p22">
              <a:extLst>
                <a:ext uri="{FF2B5EF4-FFF2-40B4-BE49-F238E27FC236}">
                  <a16:creationId xmlns:a16="http://schemas.microsoft.com/office/drawing/2014/main" id="{A87FF44A-E04F-8559-6B11-D76BB7982CB3}"/>
                </a:ext>
              </a:extLst>
            </p:cNvPr>
            <p:cNvSpPr/>
            <p:nvPr/>
          </p:nvSpPr>
          <p:spPr>
            <a:xfrm rot="5400000">
              <a:off x="8417554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5" name="Google Shape;669;p22">
            <a:extLst>
              <a:ext uri="{FF2B5EF4-FFF2-40B4-BE49-F238E27FC236}">
                <a16:creationId xmlns:a16="http://schemas.microsoft.com/office/drawing/2014/main" id="{FC846191-9513-6C07-4C64-69ED658F6476}"/>
              </a:ext>
            </a:extLst>
          </p:cNvPr>
          <p:cNvSpPr/>
          <p:nvPr/>
        </p:nvSpPr>
        <p:spPr>
          <a:xfrm>
            <a:off x="1264920" y="1912523"/>
            <a:ext cx="4684185" cy="1653637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16" name="Google Shape;670;p22">
            <a:extLst>
              <a:ext uri="{FF2B5EF4-FFF2-40B4-BE49-F238E27FC236}">
                <a16:creationId xmlns:a16="http://schemas.microsoft.com/office/drawing/2014/main" id="{09925477-5FF0-89A4-7222-208F9A3D5693}"/>
              </a:ext>
            </a:extLst>
          </p:cNvPr>
          <p:cNvGrpSpPr/>
          <p:nvPr/>
        </p:nvGrpSpPr>
        <p:grpSpPr>
          <a:xfrm>
            <a:off x="2657793" y="1669824"/>
            <a:ext cx="1898438" cy="429404"/>
            <a:chOff x="2657793" y="1669824"/>
            <a:chExt cx="1898438" cy="429404"/>
          </a:xfrm>
        </p:grpSpPr>
        <p:sp>
          <p:nvSpPr>
            <p:cNvPr id="17" name="Google Shape;671;p22">
              <a:extLst>
                <a:ext uri="{FF2B5EF4-FFF2-40B4-BE49-F238E27FC236}">
                  <a16:creationId xmlns:a16="http://schemas.microsoft.com/office/drawing/2014/main" id="{D3BB70CF-0A8F-5420-5D20-23FA7DB65E2C}"/>
                </a:ext>
              </a:extLst>
            </p:cNvPr>
            <p:cNvSpPr/>
            <p:nvPr/>
          </p:nvSpPr>
          <p:spPr>
            <a:xfrm rot="5400000">
              <a:off x="3392310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8" name="Google Shape;672;p22">
              <a:extLst>
                <a:ext uri="{FF2B5EF4-FFF2-40B4-BE49-F238E27FC236}">
                  <a16:creationId xmlns:a16="http://schemas.microsoft.com/office/drawing/2014/main" id="{C774BC7C-2BCB-3BD1-9F83-EEB64228F2A6}"/>
                </a:ext>
              </a:extLst>
            </p:cNvPr>
            <p:cNvSpPr/>
            <p:nvPr/>
          </p:nvSpPr>
          <p:spPr>
            <a:xfrm rot="5400000">
              <a:off x="3424221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9" name="Google Shape;673;p22">
            <a:extLst>
              <a:ext uri="{FF2B5EF4-FFF2-40B4-BE49-F238E27FC236}">
                <a16:creationId xmlns:a16="http://schemas.microsoft.com/office/drawing/2014/main" id="{E9FB0A85-A32C-3954-5E3B-557A36A358ED}"/>
              </a:ext>
            </a:extLst>
          </p:cNvPr>
          <p:cNvSpPr txBox="1"/>
          <p:nvPr/>
        </p:nvSpPr>
        <p:spPr>
          <a:xfrm>
            <a:off x="3117274" y="1706324"/>
            <a:ext cx="890386" cy="35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顏聿茗</a:t>
            </a:r>
            <a:endParaRPr dirty="0"/>
          </a:p>
        </p:txBody>
      </p:sp>
      <p:sp>
        <p:nvSpPr>
          <p:cNvPr id="20" name="Google Shape;674;p22">
            <a:extLst>
              <a:ext uri="{FF2B5EF4-FFF2-40B4-BE49-F238E27FC236}">
                <a16:creationId xmlns:a16="http://schemas.microsoft.com/office/drawing/2014/main" id="{90727EF8-FB8B-C738-541F-5D145F77E20D}"/>
              </a:ext>
            </a:extLst>
          </p:cNvPr>
          <p:cNvSpPr txBox="1"/>
          <p:nvPr/>
        </p:nvSpPr>
        <p:spPr>
          <a:xfrm>
            <a:off x="8125691" y="1706324"/>
            <a:ext cx="875301" cy="35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張家愷</a:t>
            </a:r>
            <a:endParaRPr dirty="0"/>
          </a:p>
        </p:txBody>
      </p:sp>
      <p:sp>
        <p:nvSpPr>
          <p:cNvPr id="21" name="Google Shape;675;p22">
            <a:extLst>
              <a:ext uri="{FF2B5EF4-FFF2-40B4-BE49-F238E27FC236}">
                <a16:creationId xmlns:a16="http://schemas.microsoft.com/office/drawing/2014/main" id="{DCF6E092-9182-34A6-B17C-D0AD484C22D5}"/>
              </a:ext>
            </a:extLst>
          </p:cNvPr>
          <p:cNvSpPr txBox="1"/>
          <p:nvPr/>
        </p:nvSpPr>
        <p:spPr>
          <a:xfrm>
            <a:off x="3117274" y="4137641"/>
            <a:ext cx="890385" cy="35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徐若蓁</a:t>
            </a:r>
            <a:endParaRPr dirty="0"/>
          </a:p>
        </p:txBody>
      </p:sp>
      <p:sp>
        <p:nvSpPr>
          <p:cNvPr id="22" name="Google Shape;676;p22">
            <a:extLst>
              <a:ext uri="{FF2B5EF4-FFF2-40B4-BE49-F238E27FC236}">
                <a16:creationId xmlns:a16="http://schemas.microsoft.com/office/drawing/2014/main" id="{7AD441A6-A409-6115-D8D6-FB5F75DDC7D9}"/>
              </a:ext>
            </a:extLst>
          </p:cNvPr>
          <p:cNvSpPr txBox="1"/>
          <p:nvPr/>
        </p:nvSpPr>
        <p:spPr>
          <a:xfrm>
            <a:off x="8004355" y="4137641"/>
            <a:ext cx="1191980" cy="35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None/>
              <a:defRPr sz="1800">
                <a:solidFill>
                  <a:schemeClr val="lt1"/>
                </a:solidFill>
                <a:latin typeface="SimSun"/>
                <a:ea typeface="SimSun"/>
                <a:cs typeface="SimSun"/>
              </a:defRPr>
            </a:lvl1pPr>
          </a:lstStyle>
          <a:p>
            <a:r>
              <a:rPr lang="zh-CN" altLang="en-US" dirty="0"/>
              <a:t>洪藝芸</a:t>
            </a:r>
            <a:endParaRPr dirty="0"/>
          </a:p>
        </p:txBody>
      </p:sp>
      <p:sp>
        <p:nvSpPr>
          <p:cNvPr id="23" name="Google Shape;677;p22">
            <a:extLst>
              <a:ext uri="{FF2B5EF4-FFF2-40B4-BE49-F238E27FC236}">
                <a16:creationId xmlns:a16="http://schemas.microsoft.com/office/drawing/2014/main" id="{EAE2A232-0B3E-FA57-5961-AE0FA0122132}"/>
              </a:ext>
            </a:extLst>
          </p:cNvPr>
          <p:cNvSpPr txBox="1"/>
          <p:nvPr/>
        </p:nvSpPr>
        <p:spPr>
          <a:xfrm>
            <a:off x="1352098" y="2208036"/>
            <a:ext cx="4509824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後端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:Django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環境架設、進貨資料表、庫存資料表、銷貨資料表、前後端資料串接、伺服器架設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前端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:POS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介面調整、登入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/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註冊介面製作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文件撰寫、統整</a:t>
            </a:r>
          </a:p>
        </p:txBody>
      </p:sp>
      <p:sp>
        <p:nvSpPr>
          <p:cNvPr id="24" name="Google Shape;678;p22">
            <a:extLst>
              <a:ext uri="{FF2B5EF4-FFF2-40B4-BE49-F238E27FC236}">
                <a16:creationId xmlns:a16="http://schemas.microsoft.com/office/drawing/2014/main" id="{35D95899-1500-2DEB-AD10-2A175D93F102}"/>
              </a:ext>
            </a:extLst>
          </p:cNvPr>
          <p:cNvSpPr txBox="1"/>
          <p:nvPr/>
        </p:nvSpPr>
        <p:spPr>
          <a:xfrm>
            <a:off x="6265931" y="2198066"/>
            <a:ext cx="4668827" cy="123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後端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進貨資料表調整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(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限制輸入類型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)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、登入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&amp;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註冊功能製作、顧客歷史紀錄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資料庫：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MySQL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資料庫與設計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&amp;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建置、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Trigger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建置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文件撰寫</a:t>
            </a:r>
          </a:p>
        </p:txBody>
      </p:sp>
      <p:sp>
        <p:nvSpPr>
          <p:cNvPr id="25" name="Google Shape;679;p22">
            <a:extLst>
              <a:ext uri="{FF2B5EF4-FFF2-40B4-BE49-F238E27FC236}">
                <a16:creationId xmlns:a16="http://schemas.microsoft.com/office/drawing/2014/main" id="{A91E6C51-96EB-CA7F-23DE-9B865B4A4E51}"/>
              </a:ext>
            </a:extLst>
          </p:cNvPr>
          <p:cNvSpPr txBox="1"/>
          <p:nvPr/>
        </p:nvSpPr>
        <p:spPr>
          <a:xfrm>
            <a:off x="1495745" y="4790621"/>
            <a:ext cx="4366177" cy="962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分類演算法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判斷及調整藥材克數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美編：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logo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設計、簡報製作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文件撰寫</a:t>
            </a:r>
          </a:p>
        </p:txBody>
      </p:sp>
      <p:sp>
        <p:nvSpPr>
          <p:cNvPr id="26" name="Google Shape;680;p22">
            <a:extLst>
              <a:ext uri="{FF2B5EF4-FFF2-40B4-BE49-F238E27FC236}">
                <a16:creationId xmlns:a16="http://schemas.microsoft.com/office/drawing/2014/main" id="{A50A9429-E3D4-5A95-3C7A-D5D44B0A34F4}"/>
              </a:ext>
            </a:extLst>
          </p:cNvPr>
          <p:cNvSpPr txBox="1"/>
          <p:nvPr/>
        </p:nvSpPr>
        <p:spPr>
          <a:xfrm>
            <a:off x="6417255" y="4569016"/>
            <a:ext cx="4366177" cy="154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客製化表單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設計客製化表單網站介面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POS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介面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設計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POS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機的網站介面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AI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虛擬主播影片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設計製作虛擬主播影片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Web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介面設計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 UI/ UX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設計</a:t>
            </a:r>
          </a:p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文件撰寫</a:t>
            </a:r>
          </a:p>
        </p:txBody>
      </p:sp>
      <p:sp>
        <p:nvSpPr>
          <p:cNvPr id="27" name="Google Shape;681;p22">
            <a:extLst>
              <a:ext uri="{FF2B5EF4-FFF2-40B4-BE49-F238E27FC236}">
                <a16:creationId xmlns:a16="http://schemas.microsoft.com/office/drawing/2014/main" id="{B02EE2FD-3E18-5092-F84E-67106EF5DF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05846" y="739488"/>
            <a:ext cx="167306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專業分工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331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3;p3">
            <a:extLst>
              <a:ext uri="{FF2B5EF4-FFF2-40B4-BE49-F238E27FC236}">
                <a16:creationId xmlns:a16="http://schemas.microsoft.com/office/drawing/2014/main" id="{3BDBD530-0B9A-3E55-CEF2-ACFD775D6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未來展望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68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58;p11">
            <a:extLst>
              <a:ext uri="{FF2B5EF4-FFF2-40B4-BE49-F238E27FC236}">
                <a16:creationId xmlns:a16="http://schemas.microsoft.com/office/drawing/2014/main" id="{F507145F-CA23-3389-7AC5-3F1CDC1C4BC2}"/>
              </a:ext>
            </a:extLst>
          </p:cNvPr>
          <p:cNvGrpSpPr/>
          <p:nvPr/>
        </p:nvGrpSpPr>
        <p:grpSpPr>
          <a:xfrm>
            <a:off x="2074941" y="2105587"/>
            <a:ext cx="8042118" cy="3372103"/>
            <a:chOff x="2042510" y="2095247"/>
            <a:chExt cx="8042118" cy="3372103"/>
          </a:xfrm>
        </p:grpSpPr>
        <p:grpSp>
          <p:nvGrpSpPr>
            <p:cNvPr id="4" name="Google Shape;359;p11">
              <a:extLst>
                <a:ext uri="{FF2B5EF4-FFF2-40B4-BE49-F238E27FC236}">
                  <a16:creationId xmlns:a16="http://schemas.microsoft.com/office/drawing/2014/main" id="{1427E50F-8A04-8713-73A1-3F02298C0EE7}"/>
                </a:ext>
              </a:extLst>
            </p:cNvPr>
            <p:cNvGrpSpPr/>
            <p:nvPr/>
          </p:nvGrpSpPr>
          <p:grpSpPr>
            <a:xfrm>
              <a:off x="2042510" y="2336934"/>
              <a:ext cx="8042118" cy="3130416"/>
              <a:chOff x="2042510" y="2336934"/>
              <a:chExt cx="8042118" cy="3130416"/>
            </a:xfrm>
          </p:grpSpPr>
          <p:sp>
            <p:nvSpPr>
              <p:cNvPr id="8" name="Google Shape;360;p11">
                <a:extLst>
                  <a:ext uri="{FF2B5EF4-FFF2-40B4-BE49-F238E27FC236}">
                    <a16:creationId xmlns:a16="http://schemas.microsoft.com/office/drawing/2014/main" id="{B09A62EF-7ACD-056E-58B8-FC122B8109FF}"/>
                  </a:ext>
                </a:extLst>
              </p:cNvPr>
              <p:cNvSpPr/>
              <p:nvPr/>
            </p:nvSpPr>
            <p:spPr>
              <a:xfrm>
                <a:off x="2042510" y="2336934"/>
                <a:ext cx="8042118" cy="3130416"/>
              </a:xfrm>
              <a:prstGeom prst="roundRect">
                <a:avLst>
                  <a:gd name="adj" fmla="val 0"/>
                </a:avLst>
              </a:prstGeom>
              <a:solidFill>
                <a:schemeClr val="lt2">
                  <a:alpha val="49803"/>
                </a:schemeClr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pic>
            <p:nvPicPr>
              <p:cNvPr id="9" name="Google Shape;361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7923E63E-32AD-AE62-9EE8-DAB5D12E398B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>
                <a:off x="9149163" y="373705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Google Shape;362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2DD241B6-7EEE-94A0-F494-9516D578FBE0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 flipH="1">
                <a:off x="2042510" y="233693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" name="Google Shape;363;p11">
              <a:extLst>
                <a:ext uri="{FF2B5EF4-FFF2-40B4-BE49-F238E27FC236}">
                  <a16:creationId xmlns:a16="http://schemas.microsoft.com/office/drawing/2014/main" id="{E5628B3D-1AD1-E272-5B1D-3489F53BAD81}"/>
                </a:ext>
              </a:extLst>
            </p:cNvPr>
            <p:cNvGrpSpPr/>
            <p:nvPr/>
          </p:nvGrpSpPr>
          <p:grpSpPr>
            <a:xfrm>
              <a:off x="3259976" y="2095247"/>
              <a:ext cx="5672048" cy="429404"/>
              <a:chOff x="3259976" y="2095247"/>
              <a:chExt cx="5672048" cy="429404"/>
            </a:xfrm>
          </p:grpSpPr>
          <p:sp>
            <p:nvSpPr>
              <p:cNvPr id="6" name="Google Shape;364;p11">
                <a:extLst>
                  <a:ext uri="{FF2B5EF4-FFF2-40B4-BE49-F238E27FC236}">
                    <a16:creationId xmlns:a16="http://schemas.microsoft.com/office/drawing/2014/main" id="{A08D66ED-A983-9851-2339-037ECB853A7F}"/>
                  </a:ext>
                </a:extLst>
              </p:cNvPr>
              <p:cNvSpPr/>
              <p:nvPr/>
            </p:nvSpPr>
            <p:spPr>
              <a:xfrm rot="5400000">
                <a:off x="5881298" y="-526075"/>
                <a:ext cx="429404" cy="5672048"/>
              </a:xfrm>
              <a:prstGeom prst="plaque">
                <a:avLst>
                  <a:gd name="adj" fmla="val 1867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7" name="Google Shape;365;p11">
                <a:extLst>
                  <a:ext uri="{FF2B5EF4-FFF2-40B4-BE49-F238E27FC236}">
                    <a16:creationId xmlns:a16="http://schemas.microsoft.com/office/drawing/2014/main" id="{58EA2545-B019-EEF3-18CD-C93DCBBB27AC}"/>
                  </a:ext>
                </a:extLst>
              </p:cNvPr>
              <p:cNvSpPr/>
              <p:nvPr/>
            </p:nvSpPr>
            <p:spPr>
              <a:xfrm rot="5400000">
                <a:off x="5907439" y="-479340"/>
                <a:ext cx="377122" cy="5588919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11" name="Google Shape;366;p11">
            <a:extLst>
              <a:ext uri="{FF2B5EF4-FFF2-40B4-BE49-F238E27FC236}">
                <a16:creationId xmlns:a16="http://schemas.microsoft.com/office/drawing/2014/main" id="{94BA6433-CCFB-73EA-82D8-BC384A76E65D}"/>
              </a:ext>
            </a:extLst>
          </p:cNvPr>
          <p:cNvSpPr txBox="1"/>
          <p:nvPr/>
        </p:nvSpPr>
        <p:spPr>
          <a:xfrm>
            <a:off x="3480653" y="2116498"/>
            <a:ext cx="5194807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壺裡百草乾坤，杯中萬華長潤</a:t>
            </a:r>
            <a:endParaRPr sz="20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368;p11">
            <a:extLst>
              <a:ext uri="{FF2B5EF4-FFF2-40B4-BE49-F238E27FC236}">
                <a16:creationId xmlns:a16="http://schemas.microsoft.com/office/drawing/2014/main" id="{147BCC25-1E42-49D7-B8BA-E4C2E4F4980F}"/>
              </a:ext>
            </a:extLst>
          </p:cNvPr>
          <p:cNvSpPr txBox="1"/>
          <p:nvPr/>
        </p:nvSpPr>
        <p:spPr>
          <a:xfrm>
            <a:off x="2307154" y="2776678"/>
            <a:ext cx="7541804" cy="262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200000"/>
              </a:lnSpc>
            </a:pP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我們將持續致力於技術的創新以及服務的優化，通過網頁前端、員工後端、資料管理和服務的提升，為顧客提供更優質的草藥養生服務。我們將延伸六大症狀，新增子題目，更精確地滿足顧客多樣化的健康需求。在這個過程中，我們將持續以顧客為中心，不斷創新和改進，實現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..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。</a:t>
            </a:r>
          </a:p>
        </p:txBody>
      </p:sp>
      <p:sp>
        <p:nvSpPr>
          <p:cNvPr id="13" name="Google Shape;370;p11">
            <a:extLst>
              <a:ext uri="{FF2B5EF4-FFF2-40B4-BE49-F238E27FC236}">
                <a16:creationId xmlns:a16="http://schemas.microsoft.com/office/drawing/2014/main" id="{ECD85DC1-34CC-2AFD-268C-C743BB8B76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未來展望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786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4391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52" name="Google Shape;852;p30" descr="模糊的照片&#10;&#10;描述已自动生成"/>
          <p:cNvPicPr preferRelativeResize="0"/>
          <p:nvPr/>
        </p:nvPicPr>
        <p:blipFill rotWithShape="1">
          <a:blip r:embed="rId4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3" name="Google Shape;853;p30"/>
          <p:cNvSpPr txBox="1"/>
          <p:nvPr/>
        </p:nvSpPr>
        <p:spPr>
          <a:xfrm>
            <a:off x="3048000" y="1959084"/>
            <a:ext cx="6096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感謝觀看</a:t>
            </a:r>
            <a:endParaRPr sz="96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" name="Google Shape;17;p32">
            <a:extLst>
              <a:ext uri="{FF2B5EF4-FFF2-40B4-BE49-F238E27FC236}">
                <a16:creationId xmlns:a16="http://schemas.microsoft.com/office/drawing/2014/main" id="{72BC8D36-DBB1-F867-4985-6DADB480679D}"/>
              </a:ext>
            </a:extLst>
          </p:cNvPr>
          <p:cNvSpPr txBox="1"/>
          <p:nvPr/>
        </p:nvSpPr>
        <p:spPr>
          <a:xfrm>
            <a:off x="10404519" y="1365498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杯中萬華長潤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" name="Google Shape;18;p32">
            <a:extLst>
              <a:ext uri="{FF2B5EF4-FFF2-40B4-BE49-F238E27FC236}">
                <a16:creationId xmlns:a16="http://schemas.microsoft.com/office/drawing/2014/main" id="{A6EA0665-C022-4BAF-085E-AD5A1EA3ACDA}"/>
              </a:ext>
            </a:extLst>
          </p:cNvPr>
          <p:cNvSpPr txBox="1"/>
          <p:nvPr/>
        </p:nvSpPr>
        <p:spPr>
          <a:xfrm>
            <a:off x="11078628" y="791923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TW" altLang="en-US" dirty="0">
                <a:sym typeface="SimSun"/>
              </a:rPr>
              <a:t>壺裡百草乾坤</a:t>
            </a:r>
            <a:endParaRPr dirty="0">
              <a:sym typeface="SimSu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0;p2" descr="模糊的照片&#10;&#10;描述已自动生成">
            <a:extLst>
              <a:ext uri="{FF2B5EF4-FFF2-40B4-BE49-F238E27FC236}">
                <a16:creationId xmlns:a16="http://schemas.microsoft.com/office/drawing/2014/main" id="{EAF53C52-6C4C-8C55-CBD4-0787E637DFAA}"/>
              </a:ext>
            </a:extLst>
          </p:cNvPr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3022126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3" name="Google Shape;141;p2">
            <a:extLst>
              <a:ext uri="{FF2B5EF4-FFF2-40B4-BE49-F238E27FC236}">
                <a16:creationId xmlns:a16="http://schemas.microsoft.com/office/drawing/2014/main" id="{D54309C5-7CC6-749F-3858-13AFB5AC0699}"/>
              </a:ext>
            </a:extLst>
          </p:cNvPr>
          <p:cNvGrpSpPr/>
          <p:nvPr/>
        </p:nvGrpSpPr>
        <p:grpSpPr>
          <a:xfrm>
            <a:off x="1990885" y="2699745"/>
            <a:ext cx="828510" cy="2513306"/>
            <a:chOff x="516866" y="2631107"/>
            <a:chExt cx="828510" cy="2513306"/>
          </a:xfrm>
        </p:grpSpPr>
        <p:grpSp>
          <p:nvGrpSpPr>
            <p:cNvPr id="4" name="Google Shape;142;p2">
              <a:extLst>
                <a:ext uri="{FF2B5EF4-FFF2-40B4-BE49-F238E27FC236}">
                  <a16:creationId xmlns:a16="http://schemas.microsoft.com/office/drawing/2014/main" id="{77E76E7A-D6A0-4E4C-4A83-93F0997AD4C1}"/>
                </a:ext>
              </a:extLst>
            </p:cNvPr>
            <p:cNvGrpSpPr/>
            <p:nvPr/>
          </p:nvGrpSpPr>
          <p:grpSpPr>
            <a:xfrm>
              <a:off x="516866" y="2631107"/>
              <a:ext cx="828510" cy="2513306"/>
              <a:chOff x="8824903" y="2694234"/>
              <a:chExt cx="828510" cy="2513306"/>
            </a:xfrm>
          </p:grpSpPr>
          <p:sp>
            <p:nvSpPr>
              <p:cNvPr id="6" name="Google Shape;143;p2">
                <a:extLst>
                  <a:ext uri="{FF2B5EF4-FFF2-40B4-BE49-F238E27FC236}">
                    <a16:creationId xmlns:a16="http://schemas.microsoft.com/office/drawing/2014/main" id="{5327E7F7-FAEA-3BE7-5BE9-5E60A716DF70}"/>
                  </a:ext>
                </a:extLst>
              </p:cNvPr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7" name="Google Shape;144;p2">
                <a:extLst>
                  <a:ext uri="{FF2B5EF4-FFF2-40B4-BE49-F238E27FC236}">
                    <a16:creationId xmlns:a16="http://schemas.microsoft.com/office/drawing/2014/main" id="{02BD6665-88A2-1179-B608-5A90C806D4ED}"/>
                  </a:ext>
                </a:extLst>
              </p:cNvPr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8" name="Google Shape;145;p2">
                  <a:extLst>
                    <a:ext uri="{FF2B5EF4-FFF2-40B4-BE49-F238E27FC236}">
                      <a16:creationId xmlns:a16="http://schemas.microsoft.com/office/drawing/2014/main" id="{79F82617-42BD-1CE1-785E-E2C9626A0301}"/>
                    </a:ext>
                  </a:extLst>
                </p:cNvPr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9" name="Google Shape;146;p2">
                  <a:extLst>
                    <a:ext uri="{FF2B5EF4-FFF2-40B4-BE49-F238E27FC236}">
                      <a16:creationId xmlns:a16="http://schemas.microsoft.com/office/drawing/2014/main" id="{D4664AE4-6FA4-3D79-C322-5BB8CF2596FC}"/>
                    </a:ext>
                  </a:extLst>
                </p:cNvPr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0" name="Google Shape;147;p2">
                  <a:extLst>
                    <a:ext uri="{FF2B5EF4-FFF2-40B4-BE49-F238E27FC236}">
                      <a16:creationId xmlns:a16="http://schemas.microsoft.com/office/drawing/2014/main" id="{3B2DA04C-267D-728D-4C74-35E497E68B29}"/>
                    </a:ext>
                  </a:extLst>
                </p:cNvPr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5" name="Google Shape;148;p2">
              <a:extLst>
                <a:ext uri="{FF2B5EF4-FFF2-40B4-BE49-F238E27FC236}">
                  <a16:creationId xmlns:a16="http://schemas.microsoft.com/office/drawing/2014/main" id="{32717350-4811-7421-BAD2-C0008FD5EAAE}"/>
                </a:ext>
              </a:extLst>
            </p:cNvPr>
            <p:cNvSpPr txBox="1"/>
            <p:nvPr/>
          </p:nvSpPr>
          <p:spPr>
            <a:xfrm rot="5400000">
              <a:off x="288230" y="3323429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背景動機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1" name="Google Shape;149;p2">
            <a:extLst>
              <a:ext uri="{FF2B5EF4-FFF2-40B4-BE49-F238E27FC236}">
                <a16:creationId xmlns:a16="http://schemas.microsoft.com/office/drawing/2014/main" id="{68146134-6F81-D56F-7FBC-0992F881946A}"/>
              </a:ext>
            </a:extLst>
          </p:cNvPr>
          <p:cNvGrpSpPr/>
          <p:nvPr/>
        </p:nvGrpSpPr>
        <p:grpSpPr>
          <a:xfrm>
            <a:off x="7606243" y="2700139"/>
            <a:ext cx="828510" cy="2513306"/>
            <a:chOff x="4359471" y="2681302"/>
            <a:chExt cx="828510" cy="2513306"/>
          </a:xfrm>
        </p:grpSpPr>
        <p:grpSp>
          <p:nvGrpSpPr>
            <p:cNvPr id="12" name="Google Shape;150;p2">
              <a:extLst>
                <a:ext uri="{FF2B5EF4-FFF2-40B4-BE49-F238E27FC236}">
                  <a16:creationId xmlns:a16="http://schemas.microsoft.com/office/drawing/2014/main" id="{B4029EF9-1D89-46C8-9622-E70DC6310790}"/>
                </a:ext>
              </a:extLst>
            </p:cNvPr>
            <p:cNvGrpSpPr/>
            <p:nvPr/>
          </p:nvGrpSpPr>
          <p:grpSpPr>
            <a:xfrm>
              <a:off x="4359471" y="2681302"/>
              <a:ext cx="828510" cy="2513306"/>
              <a:chOff x="8824903" y="2694234"/>
              <a:chExt cx="828510" cy="2513306"/>
            </a:xfrm>
          </p:grpSpPr>
          <p:sp>
            <p:nvSpPr>
              <p:cNvPr id="14" name="Google Shape;151;p2">
                <a:extLst>
                  <a:ext uri="{FF2B5EF4-FFF2-40B4-BE49-F238E27FC236}">
                    <a16:creationId xmlns:a16="http://schemas.microsoft.com/office/drawing/2014/main" id="{7109D0F0-1C70-08B2-0648-A73097500583}"/>
                  </a:ext>
                </a:extLst>
              </p:cNvPr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5" name="Google Shape;152;p2">
                <a:extLst>
                  <a:ext uri="{FF2B5EF4-FFF2-40B4-BE49-F238E27FC236}">
                    <a16:creationId xmlns:a16="http://schemas.microsoft.com/office/drawing/2014/main" id="{98B9635A-96BC-41B9-C417-F7E7B3B99525}"/>
                  </a:ext>
                </a:extLst>
              </p:cNvPr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6" name="Google Shape;153;p2">
                  <a:extLst>
                    <a:ext uri="{FF2B5EF4-FFF2-40B4-BE49-F238E27FC236}">
                      <a16:creationId xmlns:a16="http://schemas.microsoft.com/office/drawing/2014/main" id="{97670B0A-8293-C91C-CF90-03C39BEC55E2}"/>
                    </a:ext>
                  </a:extLst>
                </p:cNvPr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" name="Google Shape;154;p2">
                  <a:extLst>
                    <a:ext uri="{FF2B5EF4-FFF2-40B4-BE49-F238E27FC236}">
                      <a16:creationId xmlns:a16="http://schemas.microsoft.com/office/drawing/2014/main" id="{D798140F-0E57-E301-F08E-C33777EBE00E}"/>
                    </a:ext>
                  </a:extLst>
                </p:cNvPr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8" name="Google Shape;155;p2">
                  <a:extLst>
                    <a:ext uri="{FF2B5EF4-FFF2-40B4-BE49-F238E27FC236}">
                      <a16:creationId xmlns:a16="http://schemas.microsoft.com/office/drawing/2014/main" id="{83D817EA-6446-8EDA-64C7-1BABF49576D9}"/>
                    </a:ext>
                  </a:extLst>
                </p:cNvPr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3" name="Google Shape;156;p2">
              <a:extLst>
                <a:ext uri="{FF2B5EF4-FFF2-40B4-BE49-F238E27FC236}">
                  <a16:creationId xmlns:a16="http://schemas.microsoft.com/office/drawing/2014/main" id="{7E0C8959-9836-AA7C-A461-608921CD795E}"/>
                </a:ext>
              </a:extLst>
            </p:cNvPr>
            <p:cNvSpPr txBox="1"/>
            <p:nvPr/>
          </p:nvSpPr>
          <p:spPr>
            <a:xfrm rot="5400000">
              <a:off x="4130835" y="343985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專案</a:t>
              </a:r>
              <a:r>
                <a:rPr lang="zh-TW" altLang="en-US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分工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9" name="Google Shape;157;p2">
            <a:extLst>
              <a:ext uri="{FF2B5EF4-FFF2-40B4-BE49-F238E27FC236}">
                <a16:creationId xmlns:a16="http://schemas.microsoft.com/office/drawing/2014/main" id="{B8A82ACC-D793-A66B-68C2-FD3CC3FC8A0B}"/>
              </a:ext>
            </a:extLst>
          </p:cNvPr>
          <p:cNvGrpSpPr/>
          <p:nvPr/>
        </p:nvGrpSpPr>
        <p:grpSpPr>
          <a:xfrm>
            <a:off x="5734457" y="2712807"/>
            <a:ext cx="828510" cy="2513306"/>
            <a:chOff x="3093154" y="2687419"/>
            <a:chExt cx="828510" cy="2513306"/>
          </a:xfrm>
        </p:grpSpPr>
        <p:grpSp>
          <p:nvGrpSpPr>
            <p:cNvPr id="20" name="Google Shape;158;p2">
              <a:extLst>
                <a:ext uri="{FF2B5EF4-FFF2-40B4-BE49-F238E27FC236}">
                  <a16:creationId xmlns:a16="http://schemas.microsoft.com/office/drawing/2014/main" id="{F0E43027-F403-F563-919C-69A232E83E28}"/>
                </a:ext>
              </a:extLst>
            </p:cNvPr>
            <p:cNvGrpSpPr/>
            <p:nvPr/>
          </p:nvGrpSpPr>
          <p:grpSpPr>
            <a:xfrm>
              <a:off x="3093154" y="2687419"/>
              <a:ext cx="828510" cy="2513306"/>
              <a:chOff x="8824903" y="2694234"/>
              <a:chExt cx="828510" cy="2513306"/>
            </a:xfrm>
          </p:grpSpPr>
          <p:sp>
            <p:nvSpPr>
              <p:cNvPr id="22" name="Google Shape;159;p2">
                <a:extLst>
                  <a:ext uri="{FF2B5EF4-FFF2-40B4-BE49-F238E27FC236}">
                    <a16:creationId xmlns:a16="http://schemas.microsoft.com/office/drawing/2014/main" id="{2706121E-67F8-0A95-C20F-DB303F05873C}"/>
                  </a:ext>
                </a:extLst>
              </p:cNvPr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23" name="Google Shape;160;p2">
                <a:extLst>
                  <a:ext uri="{FF2B5EF4-FFF2-40B4-BE49-F238E27FC236}">
                    <a16:creationId xmlns:a16="http://schemas.microsoft.com/office/drawing/2014/main" id="{730B925A-7A82-EEFE-0BB6-D2538FD49C16}"/>
                  </a:ext>
                </a:extLst>
              </p:cNvPr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24" name="Google Shape;161;p2">
                  <a:extLst>
                    <a:ext uri="{FF2B5EF4-FFF2-40B4-BE49-F238E27FC236}">
                      <a16:creationId xmlns:a16="http://schemas.microsoft.com/office/drawing/2014/main" id="{C1FAAF0D-9B48-6A5E-53C5-0B39474B1466}"/>
                    </a:ext>
                  </a:extLst>
                </p:cNvPr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5" name="Google Shape;162;p2">
                  <a:extLst>
                    <a:ext uri="{FF2B5EF4-FFF2-40B4-BE49-F238E27FC236}">
                      <a16:creationId xmlns:a16="http://schemas.microsoft.com/office/drawing/2014/main" id="{CEDC67F9-4130-0925-8DB1-B160764D4702}"/>
                    </a:ext>
                  </a:extLst>
                </p:cNvPr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6" name="Google Shape;163;p2">
                  <a:extLst>
                    <a:ext uri="{FF2B5EF4-FFF2-40B4-BE49-F238E27FC236}">
                      <a16:creationId xmlns:a16="http://schemas.microsoft.com/office/drawing/2014/main" id="{E3AA47B0-BA44-C237-0630-76960EB7B1FE}"/>
                    </a:ext>
                  </a:extLst>
                </p:cNvPr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21" name="Google Shape;164;p2">
              <a:extLst>
                <a:ext uri="{FF2B5EF4-FFF2-40B4-BE49-F238E27FC236}">
                  <a16:creationId xmlns:a16="http://schemas.microsoft.com/office/drawing/2014/main" id="{3B24EF40-5908-A462-4D5C-9FE3E95EF60B}"/>
                </a:ext>
              </a:extLst>
            </p:cNvPr>
            <p:cNvSpPr txBox="1"/>
            <p:nvPr/>
          </p:nvSpPr>
          <p:spPr>
            <a:xfrm rot="5400000">
              <a:off x="2842481" y="343369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系統架構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27" name="Google Shape;165;p2">
            <a:extLst>
              <a:ext uri="{FF2B5EF4-FFF2-40B4-BE49-F238E27FC236}">
                <a16:creationId xmlns:a16="http://schemas.microsoft.com/office/drawing/2014/main" id="{7A2160F9-A633-7C87-F877-5BE92F7A94F9}"/>
              </a:ext>
            </a:extLst>
          </p:cNvPr>
          <p:cNvGrpSpPr/>
          <p:nvPr/>
        </p:nvGrpSpPr>
        <p:grpSpPr>
          <a:xfrm>
            <a:off x="3862671" y="2702328"/>
            <a:ext cx="828510" cy="2513306"/>
            <a:chOff x="1813704" y="2661239"/>
            <a:chExt cx="828510" cy="2513306"/>
          </a:xfrm>
        </p:grpSpPr>
        <p:grpSp>
          <p:nvGrpSpPr>
            <p:cNvPr id="28" name="Google Shape;166;p2">
              <a:extLst>
                <a:ext uri="{FF2B5EF4-FFF2-40B4-BE49-F238E27FC236}">
                  <a16:creationId xmlns:a16="http://schemas.microsoft.com/office/drawing/2014/main" id="{6EC13B66-D194-6F56-DBFC-7FEF81FAA362}"/>
                </a:ext>
              </a:extLst>
            </p:cNvPr>
            <p:cNvGrpSpPr/>
            <p:nvPr/>
          </p:nvGrpSpPr>
          <p:grpSpPr>
            <a:xfrm>
              <a:off x="1813704" y="2661239"/>
              <a:ext cx="828510" cy="2513306"/>
              <a:chOff x="8824903" y="2694234"/>
              <a:chExt cx="828510" cy="2513306"/>
            </a:xfrm>
          </p:grpSpPr>
          <p:sp>
            <p:nvSpPr>
              <p:cNvPr id="30" name="Google Shape;167;p2">
                <a:extLst>
                  <a:ext uri="{FF2B5EF4-FFF2-40B4-BE49-F238E27FC236}">
                    <a16:creationId xmlns:a16="http://schemas.microsoft.com/office/drawing/2014/main" id="{727FF99C-51DB-1CEC-4110-25D73F15B5A7}"/>
                  </a:ext>
                </a:extLst>
              </p:cNvPr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31" name="Google Shape;168;p2">
                <a:extLst>
                  <a:ext uri="{FF2B5EF4-FFF2-40B4-BE49-F238E27FC236}">
                    <a16:creationId xmlns:a16="http://schemas.microsoft.com/office/drawing/2014/main" id="{49297C5B-F919-BD5C-28EA-3828B50F966F}"/>
                  </a:ext>
                </a:extLst>
              </p:cNvPr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32" name="Google Shape;169;p2">
                  <a:extLst>
                    <a:ext uri="{FF2B5EF4-FFF2-40B4-BE49-F238E27FC236}">
                      <a16:creationId xmlns:a16="http://schemas.microsoft.com/office/drawing/2014/main" id="{2DFD150A-E310-AF10-F377-C258141F1027}"/>
                    </a:ext>
                  </a:extLst>
                </p:cNvPr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33" name="Google Shape;170;p2">
                  <a:extLst>
                    <a:ext uri="{FF2B5EF4-FFF2-40B4-BE49-F238E27FC236}">
                      <a16:creationId xmlns:a16="http://schemas.microsoft.com/office/drawing/2014/main" id="{000ED973-CA7A-B31A-1F4F-B3E0758B79ED}"/>
                    </a:ext>
                  </a:extLst>
                </p:cNvPr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34" name="Google Shape;171;p2">
                  <a:extLst>
                    <a:ext uri="{FF2B5EF4-FFF2-40B4-BE49-F238E27FC236}">
                      <a16:creationId xmlns:a16="http://schemas.microsoft.com/office/drawing/2014/main" id="{28A76A8B-204A-1988-C040-F24BC7A0CF5D}"/>
                    </a:ext>
                  </a:extLst>
                </p:cNvPr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29" name="Google Shape;172;p2">
              <a:extLst>
                <a:ext uri="{FF2B5EF4-FFF2-40B4-BE49-F238E27FC236}">
                  <a16:creationId xmlns:a16="http://schemas.microsoft.com/office/drawing/2014/main" id="{9BF5CDA0-2882-EA01-84B2-7B174A3AD63B}"/>
                </a:ext>
              </a:extLst>
            </p:cNvPr>
            <p:cNvSpPr txBox="1"/>
            <p:nvPr/>
          </p:nvSpPr>
          <p:spPr>
            <a:xfrm rot="5400000">
              <a:off x="1573316" y="3415685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營運</a:t>
              </a:r>
              <a:r>
                <a:rPr lang="zh-TW" altLang="en-US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分析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5" name="Google Shape;181;p2">
            <a:extLst>
              <a:ext uri="{FF2B5EF4-FFF2-40B4-BE49-F238E27FC236}">
                <a16:creationId xmlns:a16="http://schemas.microsoft.com/office/drawing/2014/main" id="{FB255488-2B72-86F5-C816-6ED1AF0BE5C1}"/>
              </a:ext>
            </a:extLst>
          </p:cNvPr>
          <p:cNvGrpSpPr/>
          <p:nvPr/>
        </p:nvGrpSpPr>
        <p:grpSpPr>
          <a:xfrm>
            <a:off x="9478029" y="2700139"/>
            <a:ext cx="828510" cy="2513306"/>
            <a:chOff x="7199442" y="2607600"/>
            <a:chExt cx="828510" cy="2513306"/>
          </a:xfrm>
        </p:grpSpPr>
        <p:grpSp>
          <p:nvGrpSpPr>
            <p:cNvPr id="36" name="Google Shape;182;p2">
              <a:extLst>
                <a:ext uri="{FF2B5EF4-FFF2-40B4-BE49-F238E27FC236}">
                  <a16:creationId xmlns:a16="http://schemas.microsoft.com/office/drawing/2014/main" id="{2E2305F2-F8F3-2F9B-F395-0DEAAA1094BA}"/>
                </a:ext>
              </a:extLst>
            </p:cNvPr>
            <p:cNvGrpSpPr/>
            <p:nvPr/>
          </p:nvGrpSpPr>
          <p:grpSpPr>
            <a:xfrm>
              <a:off x="7199442" y="2607600"/>
              <a:ext cx="828510" cy="2513306"/>
              <a:chOff x="8824903" y="2694234"/>
              <a:chExt cx="828510" cy="2513306"/>
            </a:xfrm>
          </p:grpSpPr>
          <p:sp>
            <p:nvSpPr>
              <p:cNvPr id="38" name="Google Shape;183;p2">
                <a:extLst>
                  <a:ext uri="{FF2B5EF4-FFF2-40B4-BE49-F238E27FC236}">
                    <a16:creationId xmlns:a16="http://schemas.microsoft.com/office/drawing/2014/main" id="{515A2485-98F6-175A-B43D-7591B7D1F651}"/>
                  </a:ext>
                </a:extLst>
              </p:cNvPr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39" name="Google Shape;184;p2">
                <a:extLst>
                  <a:ext uri="{FF2B5EF4-FFF2-40B4-BE49-F238E27FC236}">
                    <a16:creationId xmlns:a16="http://schemas.microsoft.com/office/drawing/2014/main" id="{C0FDC806-6F97-4CF3-3B26-789A9BD46EB9}"/>
                  </a:ext>
                </a:extLst>
              </p:cNvPr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40" name="Google Shape;185;p2">
                  <a:extLst>
                    <a:ext uri="{FF2B5EF4-FFF2-40B4-BE49-F238E27FC236}">
                      <a16:creationId xmlns:a16="http://schemas.microsoft.com/office/drawing/2014/main" id="{6A681503-1A00-8F85-3333-868A9D642CF7}"/>
                    </a:ext>
                  </a:extLst>
                </p:cNvPr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41" name="Google Shape;186;p2">
                  <a:extLst>
                    <a:ext uri="{FF2B5EF4-FFF2-40B4-BE49-F238E27FC236}">
                      <a16:creationId xmlns:a16="http://schemas.microsoft.com/office/drawing/2014/main" id="{BC86A7D6-08A5-3309-82B2-9BE19E2DC3C5}"/>
                    </a:ext>
                  </a:extLst>
                </p:cNvPr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42" name="Google Shape;187;p2">
                  <a:extLst>
                    <a:ext uri="{FF2B5EF4-FFF2-40B4-BE49-F238E27FC236}">
                      <a16:creationId xmlns:a16="http://schemas.microsoft.com/office/drawing/2014/main" id="{9B042D39-1E2C-F4F7-7602-706F3CD81942}"/>
                    </a:ext>
                  </a:extLst>
                </p:cNvPr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37" name="Google Shape;188;p2">
              <a:extLst>
                <a:ext uri="{FF2B5EF4-FFF2-40B4-BE49-F238E27FC236}">
                  <a16:creationId xmlns:a16="http://schemas.microsoft.com/office/drawing/2014/main" id="{078A253F-4B9C-25A3-B0DE-1BBB9CA9D953}"/>
                </a:ext>
              </a:extLst>
            </p:cNvPr>
            <p:cNvSpPr txBox="1"/>
            <p:nvPr/>
          </p:nvSpPr>
          <p:spPr>
            <a:xfrm rot="5400000">
              <a:off x="6970806" y="3435727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未來展望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dirty="0"/>
              <a:t>背景動機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3;p13">
            <a:extLst>
              <a:ext uri="{FF2B5EF4-FFF2-40B4-BE49-F238E27FC236}">
                <a16:creationId xmlns:a16="http://schemas.microsoft.com/office/drawing/2014/main" id="{D5BD2EB3-9822-6ECC-7089-0B529C6ADFEB}"/>
              </a:ext>
            </a:extLst>
          </p:cNvPr>
          <p:cNvSpPr/>
          <p:nvPr/>
        </p:nvSpPr>
        <p:spPr>
          <a:xfrm>
            <a:off x="1428426" y="18617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" name="Google Shape;404;p13">
            <a:extLst>
              <a:ext uri="{FF2B5EF4-FFF2-40B4-BE49-F238E27FC236}">
                <a16:creationId xmlns:a16="http://schemas.microsoft.com/office/drawing/2014/main" id="{74390D24-B208-019E-7D8D-6A0845A4A26A}"/>
              </a:ext>
            </a:extLst>
          </p:cNvPr>
          <p:cNvSpPr txBox="1"/>
          <p:nvPr/>
        </p:nvSpPr>
        <p:spPr>
          <a:xfrm>
            <a:off x="1618024" y="1946800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社會對於健康和養生方式的關注增加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" name="Google Shape;405;p13">
            <a:extLst>
              <a:ext uri="{FF2B5EF4-FFF2-40B4-BE49-F238E27FC236}">
                <a16:creationId xmlns:a16="http://schemas.microsoft.com/office/drawing/2014/main" id="{FA32CB0E-A22A-AEAF-D52C-90F051032783}"/>
              </a:ext>
            </a:extLst>
          </p:cNvPr>
          <p:cNvSpPr/>
          <p:nvPr/>
        </p:nvSpPr>
        <p:spPr>
          <a:xfrm>
            <a:off x="894288" y="18755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壹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7" name="Google Shape;406;p13">
            <a:extLst>
              <a:ext uri="{FF2B5EF4-FFF2-40B4-BE49-F238E27FC236}">
                <a16:creationId xmlns:a16="http://schemas.microsoft.com/office/drawing/2014/main" id="{5FD93368-8588-1394-929B-DE5C6B83B592}"/>
              </a:ext>
            </a:extLst>
          </p:cNvPr>
          <p:cNvSpPr/>
          <p:nvPr/>
        </p:nvSpPr>
        <p:spPr>
          <a:xfrm>
            <a:off x="1428426" y="25849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" name="Google Shape;407;p13">
            <a:extLst>
              <a:ext uri="{FF2B5EF4-FFF2-40B4-BE49-F238E27FC236}">
                <a16:creationId xmlns:a16="http://schemas.microsoft.com/office/drawing/2014/main" id="{B8C0A884-F8E7-EE1B-A3D2-EA59A4D09976}"/>
              </a:ext>
            </a:extLst>
          </p:cNvPr>
          <p:cNvSpPr txBox="1"/>
          <p:nvPr/>
        </p:nvSpPr>
        <p:spPr>
          <a:xfrm>
            <a:off x="1618025" y="2675261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紙卡溝通方式已不足以滿足現代客戶需求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9" name="Google Shape;408;p13">
            <a:extLst>
              <a:ext uri="{FF2B5EF4-FFF2-40B4-BE49-F238E27FC236}">
                <a16:creationId xmlns:a16="http://schemas.microsoft.com/office/drawing/2014/main" id="{2B54835E-7F7B-84EF-50E0-AB23E9FBC5F1}"/>
              </a:ext>
            </a:extLst>
          </p:cNvPr>
          <p:cNvSpPr/>
          <p:nvPr/>
        </p:nvSpPr>
        <p:spPr>
          <a:xfrm>
            <a:off x="894288" y="25987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貳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" name="Google Shape;409;p13">
            <a:extLst>
              <a:ext uri="{FF2B5EF4-FFF2-40B4-BE49-F238E27FC236}">
                <a16:creationId xmlns:a16="http://schemas.microsoft.com/office/drawing/2014/main" id="{9911BCFD-CC4A-7F04-86F2-15AF4A87A353}"/>
              </a:ext>
            </a:extLst>
          </p:cNvPr>
          <p:cNvSpPr/>
          <p:nvPr/>
        </p:nvSpPr>
        <p:spPr>
          <a:xfrm>
            <a:off x="1428426" y="330812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410;p13">
            <a:extLst>
              <a:ext uri="{FF2B5EF4-FFF2-40B4-BE49-F238E27FC236}">
                <a16:creationId xmlns:a16="http://schemas.microsoft.com/office/drawing/2014/main" id="{ECDABE39-509A-F5AB-C194-7DC976EA6347}"/>
              </a:ext>
            </a:extLst>
          </p:cNvPr>
          <p:cNvSpPr txBox="1"/>
          <p:nvPr/>
        </p:nvSpPr>
        <p:spPr>
          <a:xfrm>
            <a:off x="1618025" y="3403723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提出智能化方案，引入</a:t>
            </a:r>
            <a:r>
              <a:rPr lang="en-US" altLang="zh-TW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AI</a:t>
            </a: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技術改善服務流程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411;p13">
            <a:extLst>
              <a:ext uri="{FF2B5EF4-FFF2-40B4-BE49-F238E27FC236}">
                <a16:creationId xmlns:a16="http://schemas.microsoft.com/office/drawing/2014/main" id="{12A26B1C-DBEB-C6CD-FDB2-61F05E280C5A}"/>
              </a:ext>
            </a:extLst>
          </p:cNvPr>
          <p:cNvSpPr/>
          <p:nvPr/>
        </p:nvSpPr>
        <p:spPr>
          <a:xfrm>
            <a:off x="894288" y="332188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參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412;p13">
            <a:extLst>
              <a:ext uri="{FF2B5EF4-FFF2-40B4-BE49-F238E27FC236}">
                <a16:creationId xmlns:a16="http://schemas.microsoft.com/office/drawing/2014/main" id="{D4C934B1-C9E3-F244-8014-069CBF314F53}"/>
              </a:ext>
            </a:extLst>
          </p:cNvPr>
          <p:cNvSpPr/>
          <p:nvPr/>
        </p:nvSpPr>
        <p:spPr>
          <a:xfrm>
            <a:off x="1428426" y="403129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413;p13">
            <a:extLst>
              <a:ext uri="{FF2B5EF4-FFF2-40B4-BE49-F238E27FC236}">
                <a16:creationId xmlns:a16="http://schemas.microsoft.com/office/drawing/2014/main" id="{D2AFAEF4-6074-0427-B35E-89214B23522C}"/>
              </a:ext>
            </a:extLst>
          </p:cNvPr>
          <p:cNvSpPr txBox="1"/>
          <p:nvPr/>
        </p:nvSpPr>
        <p:spPr>
          <a:xfrm>
            <a:off x="1618025" y="413218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提供症狀、健康需求等信息，以獲得個性化推薦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" name="Google Shape;414;p13">
            <a:extLst>
              <a:ext uri="{FF2B5EF4-FFF2-40B4-BE49-F238E27FC236}">
                <a16:creationId xmlns:a16="http://schemas.microsoft.com/office/drawing/2014/main" id="{D2E42883-91FE-CD38-359C-8EB4DBF96221}"/>
              </a:ext>
            </a:extLst>
          </p:cNvPr>
          <p:cNvSpPr/>
          <p:nvPr/>
        </p:nvSpPr>
        <p:spPr>
          <a:xfrm>
            <a:off x="894288" y="404505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肆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6" name="Google Shape;415;p13">
            <a:extLst>
              <a:ext uri="{FF2B5EF4-FFF2-40B4-BE49-F238E27FC236}">
                <a16:creationId xmlns:a16="http://schemas.microsoft.com/office/drawing/2014/main" id="{F993817C-F583-D711-F88E-061B624A7856}"/>
              </a:ext>
            </a:extLst>
          </p:cNvPr>
          <p:cNvSpPr/>
          <p:nvPr/>
        </p:nvSpPr>
        <p:spPr>
          <a:xfrm>
            <a:off x="1428426" y="47544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" name="Google Shape;416;p13">
            <a:extLst>
              <a:ext uri="{FF2B5EF4-FFF2-40B4-BE49-F238E27FC236}">
                <a16:creationId xmlns:a16="http://schemas.microsoft.com/office/drawing/2014/main" id="{FF308FE2-78F3-969F-0FDA-C1A847B42C9F}"/>
              </a:ext>
            </a:extLst>
          </p:cNvPr>
          <p:cNvSpPr txBox="1"/>
          <p:nvPr/>
        </p:nvSpPr>
        <p:spPr>
          <a:xfrm>
            <a:off x="1618025" y="486064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整合製作流程，確保草藥配方準確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8" name="Google Shape;417;p13">
            <a:extLst>
              <a:ext uri="{FF2B5EF4-FFF2-40B4-BE49-F238E27FC236}">
                <a16:creationId xmlns:a16="http://schemas.microsoft.com/office/drawing/2014/main" id="{E8D1A51F-9A6F-D346-8BE2-18F8800894D1}"/>
              </a:ext>
            </a:extLst>
          </p:cNvPr>
          <p:cNvSpPr/>
          <p:nvPr/>
        </p:nvSpPr>
        <p:spPr>
          <a:xfrm>
            <a:off x="894288" y="47682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伍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19" name="Google Shape;418;p13">
            <a:extLst>
              <a:ext uri="{FF2B5EF4-FFF2-40B4-BE49-F238E27FC236}">
                <a16:creationId xmlns:a16="http://schemas.microsoft.com/office/drawing/2014/main" id="{02B742D1-D7EC-F93B-9922-66A1B4FD9EF7}"/>
              </a:ext>
            </a:extLst>
          </p:cNvPr>
          <p:cNvPicPr/>
          <p:nvPr/>
        </p:nvPicPr>
        <p:blipFill>
          <a:blip r:embed="rId3"/>
          <a:srcRect l="12716" r="12716"/>
          <a:stretch/>
        </p:blipFill>
        <p:spPr>
          <a:xfrm>
            <a:off x="6921068" y="1960060"/>
            <a:ext cx="4388718" cy="3914134"/>
          </a:xfrm>
          <a:prstGeom prst="plaque">
            <a:avLst>
              <a:gd name="adj" fmla="val 4664"/>
            </a:avLst>
          </a:prstGeom>
          <a:noFill/>
          <a:ln>
            <a:noFill/>
          </a:ln>
        </p:spPr>
      </p:pic>
      <p:sp>
        <p:nvSpPr>
          <p:cNvPr id="23" name="Google Shape;419;p13">
            <a:extLst>
              <a:ext uri="{FF2B5EF4-FFF2-40B4-BE49-F238E27FC236}">
                <a16:creationId xmlns:a16="http://schemas.microsoft.com/office/drawing/2014/main" id="{EAA54A72-DC99-7AA0-A5D0-7955EF9F4AA5}"/>
              </a:ext>
            </a:extLst>
          </p:cNvPr>
          <p:cNvSpPr/>
          <p:nvPr/>
        </p:nvSpPr>
        <p:spPr>
          <a:xfrm>
            <a:off x="6844685" y="1906889"/>
            <a:ext cx="4545367" cy="4025697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4" name="Google Shape;420;p13">
            <a:extLst>
              <a:ext uri="{FF2B5EF4-FFF2-40B4-BE49-F238E27FC236}">
                <a16:creationId xmlns:a16="http://schemas.microsoft.com/office/drawing/2014/main" id="{17443508-ECEA-8E30-23B7-104A6EDD8345}"/>
              </a:ext>
            </a:extLst>
          </p:cNvPr>
          <p:cNvSpPr txBox="1">
            <a:spLocks/>
          </p:cNvSpPr>
          <p:nvPr/>
        </p:nvSpPr>
        <p:spPr>
          <a:xfrm>
            <a:off x="5266579" y="723327"/>
            <a:ext cx="16588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/>
              <a:t>背景動機</a:t>
            </a:r>
          </a:p>
        </p:txBody>
      </p:sp>
      <p:sp>
        <p:nvSpPr>
          <p:cNvPr id="25" name="Google Shape;403;p13">
            <a:extLst>
              <a:ext uri="{FF2B5EF4-FFF2-40B4-BE49-F238E27FC236}">
                <a16:creationId xmlns:a16="http://schemas.microsoft.com/office/drawing/2014/main" id="{82CEE9BC-1E9F-52C3-0D75-E5C2E04B041A}"/>
              </a:ext>
            </a:extLst>
          </p:cNvPr>
          <p:cNvSpPr/>
          <p:nvPr/>
        </p:nvSpPr>
        <p:spPr>
          <a:xfrm>
            <a:off x="1428426" y="54776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" name="Google Shape;404;p13">
            <a:extLst>
              <a:ext uri="{FF2B5EF4-FFF2-40B4-BE49-F238E27FC236}">
                <a16:creationId xmlns:a16="http://schemas.microsoft.com/office/drawing/2014/main" id="{7819B246-E081-B0A3-C3DD-209FCF9357FB}"/>
              </a:ext>
            </a:extLst>
          </p:cNvPr>
          <p:cNvSpPr txBox="1"/>
          <p:nvPr/>
        </p:nvSpPr>
        <p:spPr>
          <a:xfrm>
            <a:off x="1618025" y="556267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建立客戶和草藥種類的資料庫，確保客戶體驗更好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7" name="Google Shape;405;p13">
            <a:extLst>
              <a:ext uri="{FF2B5EF4-FFF2-40B4-BE49-F238E27FC236}">
                <a16:creationId xmlns:a16="http://schemas.microsoft.com/office/drawing/2014/main" id="{5F846294-1DD4-486F-CDDB-6FDE3B864D2B}"/>
              </a:ext>
            </a:extLst>
          </p:cNvPr>
          <p:cNvSpPr/>
          <p:nvPr/>
        </p:nvSpPr>
        <p:spPr>
          <a:xfrm>
            <a:off x="894288" y="54914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陸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636141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358;p11">
            <a:extLst>
              <a:ext uri="{FF2B5EF4-FFF2-40B4-BE49-F238E27FC236}">
                <a16:creationId xmlns:a16="http://schemas.microsoft.com/office/drawing/2014/main" id="{94E9DB3D-1B40-3AC7-ED54-B1EB78A869D6}"/>
              </a:ext>
            </a:extLst>
          </p:cNvPr>
          <p:cNvGrpSpPr/>
          <p:nvPr/>
        </p:nvGrpSpPr>
        <p:grpSpPr>
          <a:xfrm>
            <a:off x="2074941" y="2105587"/>
            <a:ext cx="8042118" cy="3372103"/>
            <a:chOff x="2042510" y="2095247"/>
            <a:chExt cx="8042118" cy="3372103"/>
          </a:xfrm>
        </p:grpSpPr>
        <p:grpSp>
          <p:nvGrpSpPr>
            <p:cNvPr id="25" name="Google Shape;359;p11">
              <a:extLst>
                <a:ext uri="{FF2B5EF4-FFF2-40B4-BE49-F238E27FC236}">
                  <a16:creationId xmlns:a16="http://schemas.microsoft.com/office/drawing/2014/main" id="{14F54438-ABAF-95B5-04DF-AC4B19DEFD29}"/>
                </a:ext>
              </a:extLst>
            </p:cNvPr>
            <p:cNvGrpSpPr/>
            <p:nvPr/>
          </p:nvGrpSpPr>
          <p:grpSpPr>
            <a:xfrm>
              <a:off x="2042510" y="2336934"/>
              <a:ext cx="8042118" cy="3130416"/>
              <a:chOff x="2042510" y="2336934"/>
              <a:chExt cx="8042118" cy="3130416"/>
            </a:xfrm>
          </p:grpSpPr>
          <p:sp>
            <p:nvSpPr>
              <p:cNvPr id="29" name="Google Shape;360;p11">
                <a:extLst>
                  <a:ext uri="{FF2B5EF4-FFF2-40B4-BE49-F238E27FC236}">
                    <a16:creationId xmlns:a16="http://schemas.microsoft.com/office/drawing/2014/main" id="{30C45DF8-E761-6AC1-A77E-FAF24D2D39DF}"/>
                  </a:ext>
                </a:extLst>
              </p:cNvPr>
              <p:cNvSpPr/>
              <p:nvPr/>
            </p:nvSpPr>
            <p:spPr>
              <a:xfrm>
                <a:off x="2042510" y="2336934"/>
                <a:ext cx="8042118" cy="3130416"/>
              </a:xfrm>
              <a:prstGeom prst="roundRect">
                <a:avLst>
                  <a:gd name="adj" fmla="val 0"/>
                </a:avLst>
              </a:prstGeom>
              <a:solidFill>
                <a:schemeClr val="lt2">
                  <a:alpha val="49803"/>
                </a:schemeClr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pic>
            <p:nvPicPr>
              <p:cNvPr id="30" name="Google Shape;361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066D9148-5C0E-1237-89A8-7869A2D003A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>
                <a:off x="9149163" y="373705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62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682F1061-A8FE-F737-21E1-6960219C9B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 flipH="1">
                <a:off x="2042510" y="233693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363;p11">
              <a:extLst>
                <a:ext uri="{FF2B5EF4-FFF2-40B4-BE49-F238E27FC236}">
                  <a16:creationId xmlns:a16="http://schemas.microsoft.com/office/drawing/2014/main" id="{6EE34B42-E145-5E19-8704-EE8D85573459}"/>
                </a:ext>
              </a:extLst>
            </p:cNvPr>
            <p:cNvGrpSpPr/>
            <p:nvPr/>
          </p:nvGrpSpPr>
          <p:grpSpPr>
            <a:xfrm>
              <a:off x="3259976" y="2095247"/>
              <a:ext cx="5672048" cy="429404"/>
              <a:chOff x="3259976" y="2095247"/>
              <a:chExt cx="5672048" cy="429404"/>
            </a:xfrm>
          </p:grpSpPr>
          <p:sp>
            <p:nvSpPr>
              <p:cNvPr id="27" name="Google Shape;364;p11">
                <a:extLst>
                  <a:ext uri="{FF2B5EF4-FFF2-40B4-BE49-F238E27FC236}">
                    <a16:creationId xmlns:a16="http://schemas.microsoft.com/office/drawing/2014/main" id="{B8FC4C58-79A2-D8EE-6C5B-BF48DF736374}"/>
                  </a:ext>
                </a:extLst>
              </p:cNvPr>
              <p:cNvSpPr/>
              <p:nvPr/>
            </p:nvSpPr>
            <p:spPr>
              <a:xfrm rot="5400000">
                <a:off x="5881298" y="-526075"/>
                <a:ext cx="429404" cy="5672048"/>
              </a:xfrm>
              <a:prstGeom prst="plaque">
                <a:avLst>
                  <a:gd name="adj" fmla="val 1867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28" name="Google Shape;365;p11">
                <a:extLst>
                  <a:ext uri="{FF2B5EF4-FFF2-40B4-BE49-F238E27FC236}">
                    <a16:creationId xmlns:a16="http://schemas.microsoft.com/office/drawing/2014/main" id="{ACB36FF8-A87B-21FB-D648-5F523B295DD8}"/>
                  </a:ext>
                </a:extLst>
              </p:cNvPr>
              <p:cNvSpPr/>
              <p:nvPr/>
            </p:nvSpPr>
            <p:spPr>
              <a:xfrm rot="5400000">
                <a:off x="5907439" y="-479340"/>
                <a:ext cx="377122" cy="5588919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32" name="Google Shape;366;p11">
            <a:extLst>
              <a:ext uri="{FF2B5EF4-FFF2-40B4-BE49-F238E27FC236}">
                <a16:creationId xmlns:a16="http://schemas.microsoft.com/office/drawing/2014/main" id="{F9FA534B-3BB7-C626-8CDA-7FDE4E9842E3}"/>
              </a:ext>
            </a:extLst>
          </p:cNvPr>
          <p:cNvSpPr txBox="1"/>
          <p:nvPr/>
        </p:nvSpPr>
        <p:spPr>
          <a:xfrm>
            <a:off x="3480653" y="2116498"/>
            <a:ext cx="5194807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壺裡百草乾坤，杯中萬華長潤</a:t>
            </a:r>
            <a:endParaRPr sz="20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" name="Google Shape;367;p11">
            <a:extLst>
              <a:ext uri="{FF2B5EF4-FFF2-40B4-BE49-F238E27FC236}">
                <a16:creationId xmlns:a16="http://schemas.microsoft.com/office/drawing/2014/main" id="{1B16A446-5F24-5812-7527-CE6E3A7DE93F}"/>
              </a:ext>
            </a:extLst>
          </p:cNvPr>
          <p:cNvSpPr txBox="1"/>
          <p:nvPr/>
        </p:nvSpPr>
        <p:spPr>
          <a:xfrm>
            <a:off x="2224087" y="4057141"/>
            <a:ext cx="7541804" cy="128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根據個人睡眠品質、季節性過敏、腸胃問題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……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等，依據症狀的輕重、對應頻率的強弱，精心調配獨一無二的專屬茶飲。</a:t>
            </a:r>
            <a:endParaRPr sz="1600" dirty="0">
              <a:solidFill>
                <a:srgbClr val="595959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" name="Google Shape;368;p11">
            <a:extLst>
              <a:ext uri="{FF2B5EF4-FFF2-40B4-BE49-F238E27FC236}">
                <a16:creationId xmlns:a16="http://schemas.microsoft.com/office/drawing/2014/main" id="{2B3FB01D-5949-9090-4685-9CEC323BA248}"/>
              </a:ext>
            </a:extLst>
          </p:cNvPr>
          <p:cNvSpPr txBox="1"/>
          <p:nvPr/>
        </p:nvSpPr>
        <p:spPr>
          <a:xfrm>
            <a:off x="2224087" y="2692745"/>
            <a:ext cx="7541804" cy="128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【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老濟安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】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祖傳青草茶、養生茶傳承三代累積的天然植物性味功能專業知識，秉承家訓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【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濟世安生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】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的精神致力鑽研將青草經過嚴謹的提煉程序達到醒腦、補氣、安定心神的現代養生功效。</a:t>
            </a:r>
          </a:p>
        </p:txBody>
      </p:sp>
      <p:sp>
        <p:nvSpPr>
          <p:cNvPr id="35" name="Google Shape;370;p11">
            <a:extLst>
              <a:ext uri="{FF2B5EF4-FFF2-40B4-BE49-F238E27FC236}">
                <a16:creationId xmlns:a16="http://schemas.microsoft.com/office/drawing/2014/main" id="{FF0F6E95-6E06-1562-553E-F3CF1283A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老濟安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altLang="en-US" dirty="0"/>
              <a:t>營運</a:t>
            </a:r>
            <a:r>
              <a:rPr lang="zh-TW" altLang="en-US" dirty="0"/>
              <a:t>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61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456;p16">
            <a:extLst>
              <a:ext uri="{FF2B5EF4-FFF2-40B4-BE49-F238E27FC236}">
                <a16:creationId xmlns:a16="http://schemas.microsoft.com/office/drawing/2014/main" id="{DA81AB12-F899-4F34-9E13-DFE37653BC7D}"/>
              </a:ext>
            </a:extLst>
          </p:cNvPr>
          <p:cNvGrpSpPr/>
          <p:nvPr/>
        </p:nvGrpSpPr>
        <p:grpSpPr>
          <a:xfrm>
            <a:off x="950494" y="2085323"/>
            <a:ext cx="10311063" cy="4231255"/>
            <a:chOff x="1045393" y="3938185"/>
            <a:chExt cx="9783734" cy="1759670"/>
          </a:xfrm>
        </p:grpSpPr>
        <p:sp>
          <p:nvSpPr>
            <p:cNvPr id="5" name="Google Shape;457;p16">
              <a:extLst>
                <a:ext uri="{FF2B5EF4-FFF2-40B4-BE49-F238E27FC236}">
                  <a16:creationId xmlns:a16="http://schemas.microsoft.com/office/drawing/2014/main" id="{E4DBFFF8-BE03-B608-147C-11D715AA26C9}"/>
                </a:ext>
              </a:extLst>
            </p:cNvPr>
            <p:cNvSpPr/>
            <p:nvPr/>
          </p:nvSpPr>
          <p:spPr>
            <a:xfrm>
              <a:off x="1045393" y="3938185"/>
              <a:ext cx="9783734" cy="1759670"/>
            </a:xfrm>
            <a:prstGeom prst="plaque">
              <a:avLst>
                <a:gd name="adj" fmla="val 885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6" name="Google Shape;458;p16">
              <a:extLst>
                <a:ext uri="{FF2B5EF4-FFF2-40B4-BE49-F238E27FC236}">
                  <a16:creationId xmlns:a16="http://schemas.microsoft.com/office/drawing/2014/main" id="{85B0B3CC-52E9-BCF5-1677-7580594069D4}"/>
                </a:ext>
              </a:extLst>
            </p:cNvPr>
            <p:cNvCxnSpPr>
              <a:cxnSpLocks/>
            </p:cNvCxnSpPr>
            <p:nvPr/>
          </p:nvCxnSpPr>
          <p:spPr>
            <a:xfrm>
              <a:off x="4251960" y="4169893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459;p16">
              <a:extLst>
                <a:ext uri="{FF2B5EF4-FFF2-40B4-BE49-F238E27FC236}">
                  <a16:creationId xmlns:a16="http://schemas.microsoft.com/office/drawing/2014/main" id="{3979CEC1-DFB6-6CFD-EECD-FDF4B47A1CA8}"/>
                </a:ext>
              </a:extLst>
            </p:cNvPr>
            <p:cNvCxnSpPr>
              <a:cxnSpLocks/>
            </p:cNvCxnSpPr>
            <p:nvPr/>
          </p:nvCxnSpPr>
          <p:spPr>
            <a:xfrm>
              <a:off x="7726680" y="4157626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" name="Google Shape;460;p16">
            <a:extLst>
              <a:ext uri="{FF2B5EF4-FFF2-40B4-BE49-F238E27FC236}">
                <a16:creationId xmlns:a16="http://schemas.microsoft.com/office/drawing/2014/main" id="{C3E288AE-373A-F30F-0FAD-081EDE5C786E}"/>
              </a:ext>
            </a:extLst>
          </p:cNvPr>
          <p:cNvGrpSpPr/>
          <p:nvPr/>
        </p:nvGrpSpPr>
        <p:grpSpPr>
          <a:xfrm>
            <a:off x="4906065" y="1842624"/>
            <a:ext cx="2436084" cy="429404"/>
            <a:chOff x="4761681" y="3695485"/>
            <a:chExt cx="2436084" cy="429404"/>
          </a:xfrm>
        </p:grpSpPr>
        <p:sp>
          <p:nvSpPr>
            <p:cNvPr id="9" name="Google Shape;461;p16">
              <a:extLst>
                <a:ext uri="{FF2B5EF4-FFF2-40B4-BE49-F238E27FC236}">
                  <a16:creationId xmlns:a16="http://schemas.microsoft.com/office/drawing/2014/main" id="{BB682DB7-1B8C-D4D7-21F4-C870479E473D}"/>
                </a:ext>
              </a:extLst>
            </p:cNvPr>
            <p:cNvSpPr/>
            <p:nvPr/>
          </p:nvSpPr>
          <p:spPr>
            <a:xfrm rot="5400000">
              <a:off x="5765021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" name="Google Shape;462;p16">
              <a:extLst>
                <a:ext uri="{FF2B5EF4-FFF2-40B4-BE49-F238E27FC236}">
                  <a16:creationId xmlns:a16="http://schemas.microsoft.com/office/drawing/2014/main" id="{CB678D52-9902-5C08-ADF5-4341912B1626}"/>
                </a:ext>
              </a:extLst>
            </p:cNvPr>
            <p:cNvSpPr/>
            <p:nvPr/>
          </p:nvSpPr>
          <p:spPr>
            <a:xfrm rot="5400000">
              <a:off x="5791162" y="2722335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1" name="Google Shape;463;p16">
            <a:extLst>
              <a:ext uri="{FF2B5EF4-FFF2-40B4-BE49-F238E27FC236}">
                <a16:creationId xmlns:a16="http://schemas.microsoft.com/office/drawing/2014/main" id="{051C95AF-A09D-31BB-E9AD-D03F7F740251}"/>
              </a:ext>
            </a:extLst>
          </p:cNvPr>
          <p:cNvGrpSpPr/>
          <p:nvPr/>
        </p:nvGrpSpPr>
        <p:grpSpPr>
          <a:xfrm>
            <a:off x="8266314" y="1842624"/>
            <a:ext cx="2436084" cy="429404"/>
            <a:chOff x="8121930" y="3695485"/>
            <a:chExt cx="2436084" cy="429404"/>
          </a:xfrm>
        </p:grpSpPr>
        <p:sp>
          <p:nvSpPr>
            <p:cNvPr id="12" name="Google Shape;464;p16">
              <a:extLst>
                <a:ext uri="{FF2B5EF4-FFF2-40B4-BE49-F238E27FC236}">
                  <a16:creationId xmlns:a16="http://schemas.microsoft.com/office/drawing/2014/main" id="{2CF7DAF6-1D4D-528D-6BFD-9EBBA44F9A94}"/>
                </a:ext>
              </a:extLst>
            </p:cNvPr>
            <p:cNvSpPr/>
            <p:nvPr/>
          </p:nvSpPr>
          <p:spPr>
            <a:xfrm rot="5400000">
              <a:off x="9125270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" name="Google Shape;465;p16">
              <a:extLst>
                <a:ext uri="{FF2B5EF4-FFF2-40B4-BE49-F238E27FC236}">
                  <a16:creationId xmlns:a16="http://schemas.microsoft.com/office/drawing/2014/main" id="{E6371929-DB9D-A5FB-5951-CAC837B8DABA}"/>
                </a:ext>
              </a:extLst>
            </p:cNvPr>
            <p:cNvSpPr/>
            <p:nvPr/>
          </p:nvSpPr>
          <p:spPr>
            <a:xfrm rot="5400000">
              <a:off x="9151411" y="2717166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4" name="Google Shape;466;p16">
            <a:extLst>
              <a:ext uri="{FF2B5EF4-FFF2-40B4-BE49-F238E27FC236}">
                <a16:creationId xmlns:a16="http://schemas.microsoft.com/office/drawing/2014/main" id="{0D54A002-E218-A399-1C7C-532C9A361DC6}"/>
              </a:ext>
            </a:extLst>
          </p:cNvPr>
          <p:cNvSpPr txBox="1"/>
          <p:nvPr/>
        </p:nvSpPr>
        <p:spPr>
          <a:xfrm>
            <a:off x="1148015" y="2642483"/>
            <a:ext cx="3066569" cy="318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市場調查</a:t>
            </a:r>
            <a:endParaRPr lang="en-US" altLang="zh-TW" sz="20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競爭分析</a:t>
            </a: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市場規模目標市場定位</a:t>
            </a:r>
          </a:p>
        </p:txBody>
      </p:sp>
      <p:sp>
        <p:nvSpPr>
          <p:cNvPr id="15" name="Google Shape;467;p16">
            <a:extLst>
              <a:ext uri="{FF2B5EF4-FFF2-40B4-BE49-F238E27FC236}">
                <a16:creationId xmlns:a16="http://schemas.microsoft.com/office/drawing/2014/main" id="{908A33DB-6D12-B7B0-E381-695B2A48DB78}"/>
              </a:ext>
            </a:extLst>
          </p:cNvPr>
          <p:cNvSpPr txBox="1"/>
          <p:nvPr/>
        </p:nvSpPr>
        <p:spPr>
          <a:xfrm>
            <a:off x="4692555" y="2642482"/>
            <a:ext cx="2955304" cy="341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藥草的供應鏈</a:t>
            </a: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製作的設備和器具</a:t>
            </a:r>
            <a:endParaRPr lang="en-US" altLang="zh-TW" sz="20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保持藥草的品質</a:t>
            </a: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智能問卷系統</a:t>
            </a:r>
          </a:p>
        </p:txBody>
      </p:sp>
      <p:sp>
        <p:nvSpPr>
          <p:cNvPr id="16" name="Google Shape;468;p16">
            <a:extLst>
              <a:ext uri="{FF2B5EF4-FFF2-40B4-BE49-F238E27FC236}">
                <a16:creationId xmlns:a16="http://schemas.microsoft.com/office/drawing/2014/main" id="{E952D207-99A2-FAA0-B2E6-6878CDE92683}"/>
              </a:ext>
            </a:extLst>
          </p:cNvPr>
          <p:cNvSpPr txBox="1"/>
          <p:nvPr/>
        </p:nvSpPr>
        <p:spPr>
          <a:xfrm>
            <a:off x="8599385" y="2647272"/>
            <a:ext cx="3006206" cy="3414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成本分析</a:t>
            </a: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盈利預測</a:t>
            </a:r>
            <a:endParaRPr lang="en-US" altLang="zh-TW" sz="20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風險評估</a:t>
            </a:r>
          </a:p>
        </p:txBody>
      </p:sp>
      <p:grpSp>
        <p:nvGrpSpPr>
          <p:cNvPr id="17" name="Google Shape;469;p16">
            <a:extLst>
              <a:ext uri="{FF2B5EF4-FFF2-40B4-BE49-F238E27FC236}">
                <a16:creationId xmlns:a16="http://schemas.microsoft.com/office/drawing/2014/main" id="{60787B57-909E-7CFD-C220-DCF6585AF1A9}"/>
              </a:ext>
            </a:extLst>
          </p:cNvPr>
          <p:cNvGrpSpPr/>
          <p:nvPr/>
        </p:nvGrpSpPr>
        <p:grpSpPr>
          <a:xfrm>
            <a:off x="1545816" y="1842624"/>
            <a:ext cx="2436084" cy="429404"/>
            <a:chOff x="1401432" y="3695485"/>
            <a:chExt cx="2436084" cy="429404"/>
          </a:xfrm>
        </p:grpSpPr>
        <p:sp>
          <p:nvSpPr>
            <p:cNvPr id="18" name="Google Shape;470;p16">
              <a:extLst>
                <a:ext uri="{FF2B5EF4-FFF2-40B4-BE49-F238E27FC236}">
                  <a16:creationId xmlns:a16="http://schemas.microsoft.com/office/drawing/2014/main" id="{EFEAB902-9962-5BBC-A015-3FB8A338E5B8}"/>
                </a:ext>
              </a:extLst>
            </p:cNvPr>
            <p:cNvSpPr/>
            <p:nvPr/>
          </p:nvSpPr>
          <p:spPr>
            <a:xfrm rot="5400000">
              <a:off x="2404772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grpSp>
          <p:nvGrpSpPr>
            <p:cNvPr id="19" name="Google Shape;471;p16">
              <a:extLst>
                <a:ext uri="{FF2B5EF4-FFF2-40B4-BE49-F238E27FC236}">
                  <a16:creationId xmlns:a16="http://schemas.microsoft.com/office/drawing/2014/main" id="{DA2D7B67-4516-7B1C-626A-B3FF579CA65C}"/>
                </a:ext>
              </a:extLst>
            </p:cNvPr>
            <p:cNvGrpSpPr/>
            <p:nvPr/>
          </p:nvGrpSpPr>
          <p:grpSpPr>
            <a:xfrm>
              <a:off x="1418746" y="3725701"/>
              <a:ext cx="2386042" cy="387183"/>
              <a:chOff x="1418746" y="3715547"/>
              <a:chExt cx="2386042" cy="387183"/>
            </a:xfrm>
          </p:grpSpPr>
          <p:sp>
            <p:nvSpPr>
              <p:cNvPr id="20" name="Google Shape;472;p16">
                <a:extLst>
                  <a:ext uri="{FF2B5EF4-FFF2-40B4-BE49-F238E27FC236}">
                    <a16:creationId xmlns:a16="http://schemas.microsoft.com/office/drawing/2014/main" id="{D5019515-28A2-98FF-28FA-6E4434D8C5B3}"/>
                  </a:ext>
                </a:extLst>
              </p:cNvPr>
              <p:cNvSpPr txBox="1"/>
              <p:nvPr/>
            </p:nvSpPr>
            <p:spPr>
              <a:xfrm>
                <a:off x="1453220" y="3715547"/>
                <a:ext cx="2317095" cy="387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625" tIns="39300" rIns="78625" bIns="393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000" b="1" dirty="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rPr>
                  <a:t>市場可行性分析</a:t>
                </a:r>
                <a:endParaRPr sz="20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21" name="Google Shape;473;p16">
                <a:extLst>
                  <a:ext uri="{FF2B5EF4-FFF2-40B4-BE49-F238E27FC236}">
                    <a16:creationId xmlns:a16="http://schemas.microsoft.com/office/drawing/2014/main" id="{6591CC5D-509B-F38D-A8BC-DA053CF9CBC1}"/>
                  </a:ext>
                </a:extLst>
              </p:cNvPr>
              <p:cNvSpPr/>
              <p:nvPr/>
            </p:nvSpPr>
            <p:spPr>
              <a:xfrm rot="5400000">
                <a:off x="2423206" y="2716118"/>
                <a:ext cx="377122" cy="2386042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22" name="Google Shape;474;p16">
            <a:extLst>
              <a:ext uri="{FF2B5EF4-FFF2-40B4-BE49-F238E27FC236}">
                <a16:creationId xmlns:a16="http://schemas.microsoft.com/office/drawing/2014/main" id="{5AA035BD-FC03-1FDC-6E8A-42A3B2AC3FE9}"/>
              </a:ext>
            </a:extLst>
          </p:cNvPr>
          <p:cNvSpPr txBox="1"/>
          <p:nvPr/>
        </p:nvSpPr>
        <p:spPr>
          <a:xfrm>
            <a:off x="5155679" y="1873758"/>
            <a:ext cx="195646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技術可行性分析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" name="Google Shape;475;p16">
            <a:extLst>
              <a:ext uri="{FF2B5EF4-FFF2-40B4-BE49-F238E27FC236}">
                <a16:creationId xmlns:a16="http://schemas.microsoft.com/office/drawing/2014/main" id="{29112112-6951-F428-CE2E-E83FF1240322}"/>
              </a:ext>
            </a:extLst>
          </p:cNvPr>
          <p:cNvSpPr txBox="1"/>
          <p:nvPr/>
        </p:nvSpPr>
        <p:spPr>
          <a:xfrm>
            <a:off x="8318101" y="1872840"/>
            <a:ext cx="231709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財務可行性分析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4" name="Google Shape;478;p16">
            <a:extLst>
              <a:ext uri="{FF2B5EF4-FFF2-40B4-BE49-F238E27FC236}">
                <a16:creationId xmlns:a16="http://schemas.microsoft.com/office/drawing/2014/main" id="{164C7F5C-4E20-028B-1228-2469AA9140CD}"/>
              </a:ext>
            </a:extLst>
          </p:cNvPr>
          <p:cNvSpPr txBox="1">
            <a:spLocks/>
          </p:cNvSpPr>
          <p:nvPr/>
        </p:nvSpPr>
        <p:spPr>
          <a:xfrm>
            <a:off x="5079855" y="716869"/>
            <a:ext cx="20322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CN" altLang="en-US" dirty="0"/>
              <a:t>可行性分析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613;p20">
            <a:extLst>
              <a:ext uri="{FF2B5EF4-FFF2-40B4-BE49-F238E27FC236}">
                <a16:creationId xmlns:a16="http://schemas.microsoft.com/office/drawing/2014/main" id="{C0590C2E-D4C4-5C0A-B992-B5C697AF8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66176" y="739488"/>
            <a:ext cx="1659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CN" altLang="en-US" dirty="0"/>
              <a:t>商業模式</a:t>
            </a:r>
            <a:endParaRPr dirty="0"/>
          </a:p>
        </p:txBody>
      </p:sp>
      <p:graphicFrame>
        <p:nvGraphicFramePr>
          <p:cNvPr id="25" name="表格 24">
            <a:extLst>
              <a:ext uri="{FF2B5EF4-FFF2-40B4-BE49-F238E27FC236}">
                <a16:creationId xmlns:a16="http://schemas.microsoft.com/office/drawing/2014/main" id="{3C40EEA1-9E8C-79D2-4536-17EEA32610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11081"/>
              </p:ext>
            </p:extLst>
          </p:nvPr>
        </p:nvGraphicFramePr>
        <p:xfrm>
          <a:off x="1236520" y="1517073"/>
          <a:ext cx="10224656" cy="4987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4931">
                  <a:extLst>
                    <a:ext uri="{9D8B030D-6E8A-4147-A177-3AD203B41FA5}">
                      <a16:colId xmlns:a16="http://schemas.microsoft.com/office/drawing/2014/main" val="3504737468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523787965"/>
                    </a:ext>
                  </a:extLst>
                </a:gridCol>
                <a:gridCol w="1022466">
                  <a:extLst>
                    <a:ext uri="{9D8B030D-6E8A-4147-A177-3AD203B41FA5}">
                      <a16:colId xmlns:a16="http://schemas.microsoft.com/office/drawing/2014/main" val="3589820611"/>
                    </a:ext>
                  </a:extLst>
                </a:gridCol>
                <a:gridCol w="1022466">
                  <a:extLst>
                    <a:ext uri="{9D8B030D-6E8A-4147-A177-3AD203B41FA5}">
                      <a16:colId xmlns:a16="http://schemas.microsoft.com/office/drawing/2014/main" val="3419940849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1980820688"/>
                    </a:ext>
                  </a:extLst>
                </a:gridCol>
                <a:gridCol w="2044931">
                  <a:extLst>
                    <a:ext uri="{9D8B030D-6E8A-4147-A177-3AD203B41FA5}">
                      <a16:colId xmlns:a16="http://schemas.microsoft.com/office/drawing/2014/main" val="3284808954"/>
                    </a:ext>
                  </a:extLst>
                </a:gridCol>
              </a:tblGrid>
              <a:tr h="1662546"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8089942"/>
                  </a:ext>
                </a:extLst>
              </a:tr>
              <a:tr h="166254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797328"/>
                  </a:ext>
                </a:extLst>
              </a:tr>
              <a:tr h="1662546"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0924793"/>
                  </a:ext>
                </a:extLst>
              </a:tr>
            </a:tbl>
          </a:graphicData>
        </a:graphic>
      </p:graphicFrame>
      <p:sp>
        <p:nvSpPr>
          <p:cNvPr id="26" name="Google Shape;324;p9">
            <a:extLst>
              <a:ext uri="{FF2B5EF4-FFF2-40B4-BE49-F238E27FC236}">
                <a16:creationId xmlns:a16="http://schemas.microsoft.com/office/drawing/2014/main" id="{DCF6F8CB-49F4-C5EC-1BCD-4D19B8C27E68}"/>
              </a:ext>
            </a:extLst>
          </p:cNvPr>
          <p:cNvSpPr txBox="1"/>
          <p:nvPr/>
        </p:nvSpPr>
        <p:spPr>
          <a:xfrm>
            <a:off x="1283363" y="1635505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關鍵合作夥伴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7" name="Google Shape;324;p9">
            <a:extLst>
              <a:ext uri="{FF2B5EF4-FFF2-40B4-BE49-F238E27FC236}">
                <a16:creationId xmlns:a16="http://schemas.microsoft.com/office/drawing/2014/main" id="{73AD8E95-8978-03B7-4672-C2A83BA30952}"/>
              </a:ext>
            </a:extLst>
          </p:cNvPr>
          <p:cNvSpPr txBox="1"/>
          <p:nvPr/>
        </p:nvSpPr>
        <p:spPr>
          <a:xfrm>
            <a:off x="3283866" y="1630643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關鍵活動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8" name="Google Shape;324;p9">
            <a:extLst>
              <a:ext uri="{FF2B5EF4-FFF2-40B4-BE49-F238E27FC236}">
                <a16:creationId xmlns:a16="http://schemas.microsoft.com/office/drawing/2014/main" id="{1C8CEA96-787C-3273-6D93-651F349EB30A}"/>
              </a:ext>
            </a:extLst>
          </p:cNvPr>
          <p:cNvSpPr txBox="1"/>
          <p:nvPr/>
        </p:nvSpPr>
        <p:spPr>
          <a:xfrm>
            <a:off x="5356768" y="1630644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價值主張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9" name="Google Shape;324;p9">
            <a:extLst>
              <a:ext uri="{FF2B5EF4-FFF2-40B4-BE49-F238E27FC236}">
                <a16:creationId xmlns:a16="http://schemas.microsoft.com/office/drawing/2014/main" id="{2883CAB0-BC5C-D0D4-C189-B3C3AFEB91F3}"/>
              </a:ext>
            </a:extLst>
          </p:cNvPr>
          <p:cNvSpPr txBox="1"/>
          <p:nvPr/>
        </p:nvSpPr>
        <p:spPr>
          <a:xfrm>
            <a:off x="7405423" y="3246095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通路渠道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" name="Google Shape;324;p9">
            <a:extLst>
              <a:ext uri="{FF2B5EF4-FFF2-40B4-BE49-F238E27FC236}">
                <a16:creationId xmlns:a16="http://schemas.microsoft.com/office/drawing/2014/main" id="{00CF262C-C614-4551-8CA4-CE871D0DF5F0}"/>
              </a:ext>
            </a:extLst>
          </p:cNvPr>
          <p:cNvSpPr txBox="1"/>
          <p:nvPr/>
        </p:nvSpPr>
        <p:spPr>
          <a:xfrm>
            <a:off x="7405423" y="1635505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顧客關係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1" name="Google Shape;324;p9">
            <a:extLst>
              <a:ext uri="{FF2B5EF4-FFF2-40B4-BE49-F238E27FC236}">
                <a16:creationId xmlns:a16="http://schemas.microsoft.com/office/drawing/2014/main" id="{8A9EBA7C-7F0E-369D-A27E-AB43506A28D9}"/>
              </a:ext>
            </a:extLst>
          </p:cNvPr>
          <p:cNvSpPr txBox="1"/>
          <p:nvPr/>
        </p:nvSpPr>
        <p:spPr>
          <a:xfrm>
            <a:off x="9478325" y="1635505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目標客層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" name="Google Shape;324;p9">
            <a:extLst>
              <a:ext uri="{FF2B5EF4-FFF2-40B4-BE49-F238E27FC236}">
                <a16:creationId xmlns:a16="http://schemas.microsoft.com/office/drawing/2014/main" id="{4E9564B1-13F8-43D9-5FF4-29CB29C25FFF}"/>
              </a:ext>
            </a:extLst>
          </p:cNvPr>
          <p:cNvSpPr txBox="1"/>
          <p:nvPr/>
        </p:nvSpPr>
        <p:spPr>
          <a:xfrm>
            <a:off x="6482279" y="4898251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收益來源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" name="Google Shape;324;p9">
            <a:extLst>
              <a:ext uri="{FF2B5EF4-FFF2-40B4-BE49-F238E27FC236}">
                <a16:creationId xmlns:a16="http://schemas.microsoft.com/office/drawing/2014/main" id="{44C59471-27E1-9DC2-0FDF-36AFAA9FCD4C}"/>
              </a:ext>
            </a:extLst>
          </p:cNvPr>
          <p:cNvSpPr txBox="1"/>
          <p:nvPr/>
        </p:nvSpPr>
        <p:spPr>
          <a:xfrm>
            <a:off x="1341419" y="4887860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成本結構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" name="Google Shape;324;p9">
            <a:extLst>
              <a:ext uri="{FF2B5EF4-FFF2-40B4-BE49-F238E27FC236}">
                <a16:creationId xmlns:a16="http://schemas.microsoft.com/office/drawing/2014/main" id="{EB5DFD69-0B6E-1585-EF31-6DDAFBCB8F89}"/>
              </a:ext>
            </a:extLst>
          </p:cNvPr>
          <p:cNvSpPr txBox="1"/>
          <p:nvPr/>
        </p:nvSpPr>
        <p:spPr>
          <a:xfrm>
            <a:off x="3301017" y="3246094"/>
            <a:ext cx="1768102" cy="453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Sun"/>
                <a:ea typeface="SimSun"/>
                <a:cs typeface="SimSun"/>
                <a:sym typeface="SimSun"/>
              </a:rPr>
              <a:t>關鍵資源</a:t>
            </a:r>
            <a:endParaRPr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" name="Google Shape;325;p9">
            <a:extLst>
              <a:ext uri="{FF2B5EF4-FFF2-40B4-BE49-F238E27FC236}">
                <a16:creationId xmlns:a16="http://schemas.microsoft.com/office/drawing/2014/main" id="{11ED64AA-E515-F875-CF1D-70559ED6CDE4}"/>
              </a:ext>
            </a:extLst>
          </p:cNvPr>
          <p:cNvSpPr txBox="1"/>
          <p:nvPr/>
        </p:nvSpPr>
        <p:spPr>
          <a:xfrm>
            <a:off x="1450971" y="2226413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社群媒體、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物流配送、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藥草供應商、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農民</a:t>
            </a:r>
          </a:p>
        </p:txBody>
      </p:sp>
      <p:sp>
        <p:nvSpPr>
          <p:cNvPr id="36" name="Google Shape;325;p9">
            <a:extLst>
              <a:ext uri="{FF2B5EF4-FFF2-40B4-BE49-F238E27FC236}">
                <a16:creationId xmlns:a16="http://schemas.microsoft.com/office/drawing/2014/main" id="{089781EA-6892-9DB5-666A-32573F2A5B68}"/>
              </a:ext>
            </a:extLst>
          </p:cNvPr>
          <p:cNvSpPr txBox="1"/>
          <p:nvPr/>
        </p:nvSpPr>
        <p:spPr>
          <a:xfrm>
            <a:off x="5481843" y="2016564"/>
            <a:ext cx="1753913" cy="267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提供天然、健康的飲品、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根據顧客的健康狀況訂製的茶飲</a:t>
            </a:r>
          </a:p>
        </p:txBody>
      </p:sp>
      <p:sp>
        <p:nvSpPr>
          <p:cNvPr id="37" name="Google Shape;325;p9">
            <a:extLst>
              <a:ext uri="{FF2B5EF4-FFF2-40B4-BE49-F238E27FC236}">
                <a16:creationId xmlns:a16="http://schemas.microsoft.com/office/drawing/2014/main" id="{C91CDA52-B27D-80E5-10B5-8D82FBBDE917}"/>
              </a:ext>
            </a:extLst>
          </p:cNvPr>
          <p:cNvSpPr txBox="1"/>
          <p:nvPr/>
        </p:nvSpPr>
        <p:spPr>
          <a:xfrm>
            <a:off x="1529953" y="5388048"/>
            <a:ext cx="4566047" cy="94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租金和設備成本、管理成本、藥草原物料進貨成本、人力成本行銷、推廣成本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8" name="Google Shape;325;p9">
            <a:extLst>
              <a:ext uri="{FF2B5EF4-FFF2-40B4-BE49-F238E27FC236}">
                <a16:creationId xmlns:a16="http://schemas.microsoft.com/office/drawing/2014/main" id="{E485400F-4CC2-8FE1-59F6-FDD7269B59C5}"/>
              </a:ext>
            </a:extLst>
          </p:cNvPr>
          <p:cNvSpPr txBox="1"/>
          <p:nvPr/>
        </p:nvSpPr>
        <p:spPr>
          <a:xfrm>
            <a:off x="6807494" y="5311755"/>
            <a:ext cx="4438933" cy="944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藥草茶的銷售收入、其他產品銷售收入、健康諮詢服務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" name="Google Shape;325;p9">
            <a:extLst>
              <a:ext uri="{FF2B5EF4-FFF2-40B4-BE49-F238E27FC236}">
                <a16:creationId xmlns:a16="http://schemas.microsoft.com/office/drawing/2014/main" id="{F15B398E-B3F5-4898-3C92-B1CC51B54B1D}"/>
              </a:ext>
            </a:extLst>
          </p:cNvPr>
          <p:cNvSpPr txBox="1"/>
          <p:nvPr/>
        </p:nvSpPr>
        <p:spPr>
          <a:xfrm>
            <a:off x="7461663" y="2125156"/>
            <a:ext cx="1816102" cy="981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客源分析、建立顧客茶飲紀錄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" name="Google Shape;325;p9">
            <a:extLst>
              <a:ext uri="{FF2B5EF4-FFF2-40B4-BE49-F238E27FC236}">
                <a16:creationId xmlns:a16="http://schemas.microsoft.com/office/drawing/2014/main" id="{D9AA9755-8AFE-10F8-2CDC-B5D59663610C}"/>
              </a:ext>
            </a:extLst>
          </p:cNvPr>
          <p:cNvSpPr txBox="1"/>
          <p:nvPr/>
        </p:nvSpPr>
        <p:spPr>
          <a:xfrm>
            <a:off x="9492514" y="2336521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追求健康的人</a:t>
            </a:r>
          </a:p>
        </p:txBody>
      </p:sp>
      <p:sp>
        <p:nvSpPr>
          <p:cNvPr id="41" name="Google Shape;325;p9">
            <a:extLst>
              <a:ext uri="{FF2B5EF4-FFF2-40B4-BE49-F238E27FC236}">
                <a16:creationId xmlns:a16="http://schemas.microsoft.com/office/drawing/2014/main" id="{7D7F260D-F38D-B442-285B-77D72D56A148}"/>
              </a:ext>
            </a:extLst>
          </p:cNvPr>
          <p:cNvSpPr txBox="1"/>
          <p:nvPr/>
        </p:nvSpPr>
        <p:spPr>
          <a:xfrm>
            <a:off x="3293852" y="3596730"/>
            <a:ext cx="1934761" cy="115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良好的機器設備、高品質的藥草、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專業的服務人員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2" name="Google Shape;325;p9">
            <a:extLst>
              <a:ext uri="{FF2B5EF4-FFF2-40B4-BE49-F238E27FC236}">
                <a16:creationId xmlns:a16="http://schemas.microsoft.com/office/drawing/2014/main" id="{2DCFCCC7-DBB9-3738-17CF-39794E8F721E}"/>
              </a:ext>
            </a:extLst>
          </p:cNvPr>
          <p:cNvSpPr txBox="1"/>
          <p:nvPr/>
        </p:nvSpPr>
        <p:spPr>
          <a:xfrm>
            <a:off x="3391137" y="2080712"/>
            <a:ext cx="1753913" cy="94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藥草品質控管、行銷推廣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3" name="Google Shape;325;p9">
            <a:extLst>
              <a:ext uri="{FF2B5EF4-FFF2-40B4-BE49-F238E27FC236}">
                <a16:creationId xmlns:a16="http://schemas.microsoft.com/office/drawing/2014/main" id="{47DF88BC-FBDF-C31D-BB77-16A0BF3AD434}"/>
              </a:ext>
            </a:extLst>
          </p:cNvPr>
          <p:cNvSpPr txBox="1"/>
          <p:nvPr/>
        </p:nvSpPr>
        <p:spPr>
          <a:xfrm>
            <a:off x="7430117" y="3699161"/>
            <a:ext cx="1847648" cy="104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廣告、媒體、可透過</a:t>
            </a: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IG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、</a:t>
            </a:r>
            <a:r>
              <a:rPr lang="en-US" altLang="zh-TW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FB</a:t>
            </a: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宣傳</a:t>
            </a:r>
            <a:endParaRPr lang="en-US" altLang="zh-TW"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5081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14;p9">
            <a:extLst>
              <a:ext uri="{FF2B5EF4-FFF2-40B4-BE49-F238E27FC236}">
                <a16:creationId xmlns:a16="http://schemas.microsoft.com/office/drawing/2014/main" id="{66F4CFE8-57CC-3919-0903-F490C722CA15}"/>
              </a:ext>
            </a:extLst>
          </p:cNvPr>
          <p:cNvGrpSpPr/>
          <p:nvPr/>
        </p:nvGrpSpPr>
        <p:grpSpPr>
          <a:xfrm>
            <a:off x="1184742" y="2943314"/>
            <a:ext cx="2031896" cy="2422770"/>
            <a:chOff x="2042510" y="2336934"/>
            <a:chExt cx="8042118" cy="7430506"/>
          </a:xfrm>
        </p:grpSpPr>
        <p:sp>
          <p:nvSpPr>
            <p:cNvPr id="5" name="Google Shape;315;p9">
              <a:extLst>
                <a:ext uri="{FF2B5EF4-FFF2-40B4-BE49-F238E27FC236}">
                  <a16:creationId xmlns:a16="http://schemas.microsoft.com/office/drawing/2014/main" id="{AF2BDC79-EE5B-8013-6689-EED492B5C64E}"/>
                </a:ext>
              </a:extLst>
            </p:cNvPr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6" name="Google Shape;316;p9" descr="黑暗中的月亮&#10;&#10;中度可信度描述已自动生成">
              <a:extLst>
                <a:ext uri="{FF2B5EF4-FFF2-40B4-BE49-F238E27FC236}">
                  <a16:creationId xmlns:a16="http://schemas.microsoft.com/office/drawing/2014/main" id="{D5E9C3B6-42B7-8612-5784-F003328B90A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317;p9" descr="黑暗中的月亮&#10;&#10;中度可信度描述已自动生成">
              <a:extLst>
                <a:ext uri="{FF2B5EF4-FFF2-40B4-BE49-F238E27FC236}">
                  <a16:creationId xmlns:a16="http://schemas.microsoft.com/office/drawing/2014/main" id="{0FABAA22-4EEF-E912-9169-7E74DA2BD18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oogle Shape;318;p9">
            <a:extLst>
              <a:ext uri="{FF2B5EF4-FFF2-40B4-BE49-F238E27FC236}">
                <a16:creationId xmlns:a16="http://schemas.microsoft.com/office/drawing/2014/main" id="{362621BF-973C-B2A4-7461-339560B9BB24}"/>
              </a:ext>
            </a:extLst>
          </p:cNvPr>
          <p:cNvGrpSpPr/>
          <p:nvPr/>
        </p:nvGrpSpPr>
        <p:grpSpPr>
          <a:xfrm>
            <a:off x="1164798" y="2300054"/>
            <a:ext cx="2071785" cy="429404"/>
            <a:chOff x="1030191" y="3365823"/>
            <a:chExt cx="2640245" cy="429404"/>
          </a:xfrm>
        </p:grpSpPr>
        <p:sp>
          <p:nvSpPr>
            <p:cNvPr id="9" name="Google Shape;319;p9">
              <a:extLst>
                <a:ext uri="{FF2B5EF4-FFF2-40B4-BE49-F238E27FC236}">
                  <a16:creationId xmlns:a16="http://schemas.microsoft.com/office/drawing/2014/main" id="{F0B42779-E14C-A21D-0568-249398DC8EE8}"/>
                </a:ext>
              </a:extLst>
            </p:cNvPr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" name="Google Shape;320;p9">
              <a:extLst>
                <a:ext uri="{FF2B5EF4-FFF2-40B4-BE49-F238E27FC236}">
                  <a16:creationId xmlns:a16="http://schemas.microsoft.com/office/drawing/2014/main" id="{FE1B29F2-B6FB-4459-25DE-8853B991E3D0}"/>
                </a:ext>
              </a:extLst>
            </p:cNvPr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cxnSp>
        <p:nvCxnSpPr>
          <p:cNvPr id="11" name="Google Shape;322;p9">
            <a:extLst>
              <a:ext uri="{FF2B5EF4-FFF2-40B4-BE49-F238E27FC236}">
                <a16:creationId xmlns:a16="http://schemas.microsoft.com/office/drawing/2014/main" id="{57E09DE1-5531-67E7-33EC-3E04EE14AD84}"/>
              </a:ext>
            </a:extLst>
          </p:cNvPr>
          <p:cNvCxnSpPr/>
          <p:nvPr/>
        </p:nvCxnSpPr>
        <p:spPr>
          <a:xfrm>
            <a:off x="4227949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23;p9">
            <a:extLst>
              <a:ext uri="{FF2B5EF4-FFF2-40B4-BE49-F238E27FC236}">
                <a16:creationId xmlns:a16="http://schemas.microsoft.com/office/drawing/2014/main" id="{5B476668-6098-7B1A-214D-39E94E6A8CC2}"/>
              </a:ext>
            </a:extLst>
          </p:cNvPr>
          <p:cNvCxnSpPr/>
          <p:nvPr/>
        </p:nvCxnSpPr>
        <p:spPr>
          <a:xfrm>
            <a:off x="8157904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324;p9">
            <a:extLst>
              <a:ext uri="{FF2B5EF4-FFF2-40B4-BE49-F238E27FC236}">
                <a16:creationId xmlns:a16="http://schemas.microsoft.com/office/drawing/2014/main" id="{240B8A31-28B5-DB63-A1B0-72E0FA453236}"/>
              </a:ext>
            </a:extLst>
          </p:cNvPr>
          <p:cNvSpPr txBox="1"/>
          <p:nvPr/>
        </p:nvSpPr>
        <p:spPr>
          <a:xfrm>
            <a:off x="1588162" y="2321306"/>
            <a:ext cx="122505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市場區隔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325;p9">
            <a:extLst>
              <a:ext uri="{FF2B5EF4-FFF2-40B4-BE49-F238E27FC236}">
                <a16:creationId xmlns:a16="http://schemas.microsoft.com/office/drawing/2014/main" id="{F06C925B-82D3-F681-D91B-46877108FE95}"/>
              </a:ext>
            </a:extLst>
          </p:cNvPr>
          <p:cNvSpPr txBox="1"/>
          <p:nvPr/>
        </p:nvSpPr>
        <p:spPr>
          <a:xfrm>
            <a:off x="132373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人口區隔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行為區隔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心理區隔</a:t>
            </a:r>
          </a:p>
        </p:txBody>
      </p:sp>
      <p:grpSp>
        <p:nvGrpSpPr>
          <p:cNvPr id="15" name="Google Shape;326;p9">
            <a:extLst>
              <a:ext uri="{FF2B5EF4-FFF2-40B4-BE49-F238E27FC236}">
                <a16:creationId xmlns:a16="http://schemas.microsoft.com/office/drawing/2014/main" id="{17A58D36-6A33-E248-B752-09CDB4E527EE}"/>
              </a:ext>
            </a:extLst>
          </p:cNvPr>
          <p:cNvGrpSpPr/>
          <p:nvPr/>
        </p:nvGrpSpPr>
        <p:grpSpPr>
          <a:xfrm>
            <a:off x="5221352" y="2943314"/>
            <a:ext cx="2031896" cy="2422770"/>
            <a:chOff x="2042510" y="2336934"/>
            <a:chExt cx="8042118" cy="7430506"/>
          </a:xfrm>
        </p:grpSpPr>
        <p:sp>
          <p:nvSpPr>
            <p:cNvPr id="16" name="Google Shape;327;p9">
              <a:extLst>
                <a:ext uri="{FF2B5EF4-FFF2-40B4-BE49-F238E27FC236}">
                  <a16:creationId xmlns:a16="http://schemas.microsoft.com/office/drawing/2014/main" id="{EF7878AC-9433-9F53-4836-6F58916D51B1}"/>
                </a:ext>
              </a:extLst>
            </p:cNvPr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17" name="Google Shape;328;p9" descr="黑暗中的月亮&#10;&#10;中度可信度描述已自动生成">
              <a:extLst>
                <a:ext uri="{FF2B5EF4-FFF2-40B4-BE49-F238E27FC236}">
                  <a16:creationId xmlns:a16="http://schemas.microsoft.com/office/drawing/2014/main" id="{FE0595CB-5960-1010-1DCD-31729E744CE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329;p9" descr="黑暗中的月亮&#10;&#10;中度可信度描述已自动生成">
              <a:extLst>
                <a:ext uri="{FF2B5EF4-FFF2-40B4-BE49-F238E27FC236}">
                  <a16:creationId xmlns:a16="http://schemas.microsoft.com/office/drawing/2014/main" id="{976A4F1B-E9B0-CB87-4CA7-696488AF0E6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" name="Google Shape;330;p9">
            <a:extLst>
              <a:ext uri="{FF2B5EF4-FFF2-40B4-BE49-F238E27FC236}">
                <a16:creationId xmlns:a16="http://schemas.microsoft.com/office/drawing/2014/main" id="{4210D6AF-5B63-B53F-FB70-BAAF008A5ABD}"/>
              </a:ext>
            </a:extLst>
          </p:cNvPr>
          <p:cNvGrpSpPr/>
          <p:nvPr/>
        </p:nvGrpSpPr>
        <p:grpSpPr>
          <a:xfrm>
            <a:off x="5201408" y="2300054"/>
            <a:ext cx="2071785" cy="429404"/>
            <a:chOff x="1030191" y="3365823"/>
            <a:chExt cx="2640245" cy="429404"/>
          </a:xfrm>
        </p:grpSpPr>
        <p:sp>
          <p:nvSpPr>
            <p:cNvPr id="20" name="Google Shape;331;p9">
              <a:extLst>
                <a:ext uri="{FF2B5EF4-FFF2-40B4-BE49-F238E27FC236}">
                  <a16:creationId xmlns:a16="http://schemas.microsoft.com/office/drawing/2014/main" id="{D69279E7-945A-C514-AB9B-E9735F0C9222}"/>
                </a:ext>
              </a:extLst>
            </p:cNvPr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21" name="Google Shape;332;p9">
              <a:extLst>
                <a:ext uri="{FF2B5EF4-FFF2-40B4-BE49-F238E27FC236}">
                  <a16:creationId xmlns:a16="http://schemas.microsoft.com/office/drawing/2014/main" id="{ED141794-4495-B28F-3CBE-88C9C701E23E}"/>
                </a:ext>
              </a:extLst>
            </p:cNvPr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22" name="Google Shape;334;p9">
            <a:extLst>
              <a:ext uri="{FF2B5EF4-FFF2-40B4-BE49-F238E27FC236}">
                <a16:creationId xmlns:a16="http://schemas.microsoft.com/office/drawing/2014/main" id="{FC8A3A16-8FC2-8AD4-41AA-CB1F13FFBC81}"/>
              </a:ext>
            </a:extLst>
          </p:cNvPr>
          <p:cNvSpPr txBox="1"/>
          <p:nvPr/>
        </p:nvSpPr>
        <p:spPr>
          <a:xfrm>
            <a:off x="5566387" y="2321306"/>
            <a:ext cx="134182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目標市場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3" name="Google Shape;335;p9">
            <a:extLst>
              <a:ext uri="{FF2B5EF4-FFF2-40B4-BE49-F238E27FC236}">
                <a16:creationId xmlns:a16="http://schemas.microsoft.com/office/drawing/2014/main" id="{89A05C43-76A5-B48B-4EED-63F0598E7B13}"/>
              </a:ext>
            </a:extLst>
          </p:cNvPr>
          <p:cNvSpPr txBox="1"/>
          <p:nvPr/>
        </p:nvSpPr>
        <p:spPr>
          <a:xfrm>
            <a:off x="536034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對健康意識高、追求天然食品的消費者。進行重點銷售</a:t>
            </a:r>
            <a:endParaRPr sz="18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24" name="Google Shape;336;p9">
            <a:extLst>
              <a:ext uri="{FF2B5EF4-FFF2-40B4-BE49-F238E27FC236}">
                <a16:creationId xmlns:a16="http://schemas.microsoft.com/office/drawing/2014/main" id="{EDC4577D-61F6-7895-B370-813455FAE429}"/>
              </a:ext>
            </a:extLst>
          </p:cNvPr>
          <p:cNvGrpSpPr/>
          <p:nvPr/>
        </p:nvGrpSpPr>
        <p:grpSpPr>
          <a:xfrm>
            <a:off x="8975362" y="2943314"/>
            <a:ext cx="2031896" cy="2422770"/>
            <a:chOff x="2042510" y="2336934"/>
            <a:chExt cx="8042118" cy="7430506"/>
          </a:xfrm>
        </p:grpSpPr>
        <p:sp>
          <p:nvSpPr>
            <p:cNvPr id="25" name="Google Shape;337;p9">
              <a:extLst>
                <a:ext uri="{FF2B5EF4-FFF2-40B4-BE49-F238E27FC236}">
                  <a16:creationId xmlns:a16="http://schemas.microsoft.com/office/drawing/2014/main" id="{203D2825-2716-28B8-1866-7794280C4918}"/>
                </a:ext>
              </a:extLst>
            </p:cNvPr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26" name="Google Shape;338;p9" descr="黑暗中的月亮&#10;&#10;中度可信度描述已自动生成">
              <a:extLst>
                <a:ext uri="{FF2B5EF4-FFF2-40B4-BE49-F238E27FC236}">
                  <a16:creationId xmlns:a16="http://schemas.microsoft.com/office/drawing/2014/main" id="{8DDA5390-8925-34FD-46EF-2EBD2E7D461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339;p9" descr="黑暗中的月亮&#10;&#10;中度可信度描述已自动生成">
              <a:extLst>
                <a:ext uri="{FF2B5EF4-FFF2-40B4-BE49-F238E27FC236}">
                  <a16:creationId xmlns:a16="http://schemas.microsoft.com/office/drawing/2014/main" id="{2BEFB827-D938-F069-409C-BD502715E5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Google Shape;340;p9">
            <a:extLst>
              <a:ext uri="{FF2B5EF4-FFF2-40B4-BE49-F238E27FC236}">
                <a16:creationId xmlns:a16="http://schemas.microsoft.com/office/drawing/2014/main" id="{E7F988EE-CA6E-A1E4-6E8F-7A5C4D5A8128}"/>
              </a:ext>
            </a:extLst>
          </p:cNvPr>
          <p:cNvGrpSpPr/>
          <p:nvPr/>
        </p:nvGrpSpPr>
        <p:grpSpPr>
          <a:xfrm>
            <a:off x="8955418" y="2300054"/>
            <a:ext cx="2071785" cy="429404"/>
            <a:chOff x="1030191" y="3365823"/>
            <a:chExt cx="2640245" cy="429404"/>
          </a:xfrm>
        </p:grpSpPr>
        <p:sp>
          <p:nvSpPr>
            <p:cNvPr id="29" name="Google Shape;341;p9">
              <a:extLst>
                <a:ext uri="{FF2B5EF4-FFF2-40B4-BE49-F238E27FC236}">
                  <a16:creationId xmlns:a16="http://schemas.microsoft.com/office/drawing/2014/main" id="{1AFF730E-F279-4519-AF09-77E1849CFFE4}"/>
                </a:ext>
              </a:extLst>
            </p:cNvPr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0" name="Google Shape;342;p9">
              <a:extLst>
                <a:ext uri="{FF2B5EF4-FFF2-40B4-BE49-F238E27FC236}">
                  <a16:creationId xmlns:a16="http://schemas.microsoft.com/office/drawing/2014/main" id="{F0B44BB3-87DE-AA1D-A80C-42D22144A9A9}"/>
                </a:ext>
              </a:extLst>
            </p:cNvPr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1" name="Google Shape;344;p9">
            <a:extLst>
              <a:ext uri="{FF2B5EF4-FFF2-40B4-BE49-F238E27FC236}">
                <a16:creationId xmlns:a16="http://schemas.microsoft.com/office/drawing/2014/main" id="{3CBFD19E-D1CB-A1E1-44D5-25E2A32C14FC}"/>
              </a:ext>
            </a:extLst>
          </p:cNvPr>
          <p:cNvSpPr txBox="1"/>
          <p:nvPr/>
        </p:nvSpPr>
        <p:spPr>
          <a:xfrm>
            <a:off x="9380750" y="2321306"/>
            <a:ext cx="1221120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市場定位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" name="Google Shape;345;p9">
            <a:extLst>
              <a:ext uri="{FF2B5EF4-FFF2-40B4-BE49-F238E27FC236}">
                <a16:creationId xmlns:a16="http://schemas.microsoft.com/office/drawing/2014/main" id="{9FE36A07-8ABA-3025-4DC5-8D15C11E9245}"/>
              </a:ext>
            </a:extLst>
          </p:cNvPr>
          <p:cNvSpPr txBox="1"/>
          <p:nvPr/>
        </p:nvSpPr>
        <p:spPr>
          <a:xfrm>
            <a:off x="911435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8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獨特的藥草茶飲店、客製化的飲品、舒適的用餐環境</a:t>
            </a:r>
            <a:endParaRPr sz="1600" dirty="0"/>
          </a:p>
        </p:txBody>
      </p:sp>
      <p:sp>
        <p:nvSpPr>
          <p:cNvPr id="33" name="Google Shape;346;p9">
            <a:extLst>
              <a:ext uri="{FF2B5EF4-FFF2-40B4-BE49-F238E27FC236}">
                <a16:creationId xmlns:a16="http://schemas.microsoft.com/office/drawing/2014/main" id="{5770151B-F864-7B8C-562F-69A857B366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市場分析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575652"/>
      </p:ext>
    </p:extLst>
  </p:cSld>
  <p:clrMapOvr>
    <a:masterClrMapping/>
  </p:clrMapOvr>
</p:sld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E2F53"/>
      </a:accent1>
      <a:accent2>
        <a:srgbClr val="315C68"/>
      </a:accent2>
      <a:accent3>
        <a:srgbClr val="F1A3A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886</Words>
  <Application>Microsoft Office PowerPoint</Application>
  <PresentationFormat>寬螢幕</PresentationFormat>
  <Paragraphs>147</Paragraphs>
  <Slides>18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2" baseType="lpstr">
      <vt:lpstr>SimSun</vt:lpstr>
      <vt:lpstr>Arial</vt:lpstr>
      <vt:lpstr>Calibri</vt:lpstr>
      <vt:lpstr>51PPT模板网   www.51pptmoban.com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新奇</dc:creator>
  <cp:lastModifiedBy>若蓁 徐</cp:lastModifiedBy>
  <cp:revision>21</cp:revision>
  <dcterms:created xsi:type="dcterms:W3CDTF">2022-06-27T09:15:01Z</dcterms:created>
  <dcterms:modified xsi:type="dcterms:W3CDTF">2024-05-25T13:23:53Z</dcterms:modified>
</cp:coreProperties>
</file>